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323" r:id="rId2"/>
    <p:sldId id="265" r:id="rId3"/>
    <p:sldId id="267" r:id="rId4"/>
    <p:sldId id="266" r:id="rId5"/>
    <p:sldId id="292" r:id="rId6"/>
    <p:sldId id="276" r:id="rId7"/>
    <p:sldId id="273" r:id="rId8"/>
    <p:sldId id="325" r:id="rId9"/>
    <p:sldId id="274" r:id="rId10"/>
    <p:sldId id="327" r:id="rId11"/>
    <p:sldId id="328" r:id="rId12"/>
    <p:sldId id="331" r:id="rId13"/>
    <p:sldId id="330" r:id="rId14"/>
    <p:sldId id="335" r:id="rId15"/>
    <p:sldId id="329" r:id="rId16"/>
    <p:sldId id="332" r:id="rId17"/>
    <p:sldId id="333" r:id="rId18"/>
    <p:sldId id="334" r:id="rId19"/>
    <p:sldId id="298" r:id="rId20"/>
    <p:sldId id="326" r:id="rId21"/>
    <p:sldId id="336" r:id="rId22"/>
    <p:sldId id="33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535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793" autoAdjust="0"/>
    <p:restoredTop sz="81683" autoAdjust="0"/>
  </p:normalViewPr>
  <p:slideViewPr>
    <p:cSldViewPr snapToGrid="0">
      <p:cViewPr>
        <p:scale>
          <a:sx n="96" d="100"/>
          <a:sy n="96" d="100"/>
        </p:scale>
        <p:origin x="1624" y="800"/>
      </p:cViewPr>
      <p:guideLst/>
    </p:cSldViewPr>
  </p:slideViewPr>
  <p:notesTextViewPr>
    <p:cViewPr>
      <p:scale>
        <a:sx n="114" d="100"/>
        <a:sy n="114"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6C2296-8861-4CA8-92C2-18C6953B3B14}" type="datetimeFigureOut">
              <a:rPr lang="en-US" smtClean="0"/>
              <a:t>2/10/24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ED9348-347C-424F-B6A6-678D45588EED}" type="slidenum">
              <a:rPr lang="en-US" smtClean="0"/>
              <a:t>‹#›</a:t>
            </a:fld>
            <a:endParaRPr lang="en-US"/>
          </a:p>
        </p:txBody>
      </p:sp>
    </p:spTree>
    <p:extLst>
      <p:ext uri="{BB962C8B-B14F-4D97-AF65-F5344CB8AC3E}">
        <p14:creationId xmlns:p14="http://schemas.microsoft.com/office/powerpoint/2010/main" val="3347418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F1706D-3DD4-4BC6-A913-B2BEB1FD37A5}" type="slidenum">
              <a:rPr lang="en-US" smtClean="0"/>
              <a:t>1</a:t>
            </a:fld>
            <a:endParaRPr lang="en-US"/>
          </a:p>
        </p:txBody>
      </p:sp>
    </p:spTree>
    <p:extLst>
      <p:ext uri="{BB962C8B-B14F-4D97-AF65-F5344CB8AC3E}">
        <p14:creationId xmlns:p14="http://schemas.microsoft.com/office/powerpoint/2010/main" val="26034767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arenR"/>
            </a:pPr>
            <a:r>
              <a:rPr lang="en-US" dirty="0"/>
              <a:t>Ensures that we will not have a cross-validation fold without any observations of temperature-related illness</a:t>
            </a:r>
          </a:p>
          <a:p>
            <a:pPr marL="228600" indent="-228600">
              <a:buAutoNum type="arabicParenR"/>
            </a:pPr>
            <a:r>
              <a:rPr lang="en-US" dirty="0"/>
              <a:t>D</a:t>
            </a:r>
          </a:p>
          <a:p>
            <a:pPr marL="228600" indent="-228600">
              <a:buAutoNum type="arabicParenR"/>
            </a:pPr>
            <a:r>
              <a:rPr lang="en-US" dirty="0"/>
              <a:t>And 4) are referred to class imbalance handling scheme</a:t>
            </a:r>
          </a:p>
          <a:p>
            <a:pPr marL="228600" indent="-228600">
              <a:buAutoNum type="arabicParenR"/>
            </a:pPr>
            <a:endParaRPr lang="en-US" dirty="0"/>
          </a:p>
          <a:p>
            <a:pPr marL="228600" indent="-228600">
              <a:buAutoNum type="arabicParenR"/>
            </a:pPr>
            <a:endParaRPr lang="en-US" dirty="0"/>
          </a:p>
        </p:txBody>
      </p:sp>
      <p:sp>
        <p:nvSpPr>
          <p:cNvPr id="4" name="Slide Number Placeholder 3"/>
          <p:cNvSpPr>
            <a:spLocks noGrp="1"/>
          </p:cNvSpPr>
          <p:nvPr>
            <p:ph type="sldNum" sz="quarter" idx="5"/>
          </p:nvPr>
        </p:nvSpPr>
        <p:spPr/>
        <p:txBody>
          <a:bodyPr/>
          <a:lstStyle/>
          <a:p>
            <a:fld id="{BDED9348-347C-424F-B6A6-678D45588EED}" type="slidenum">
              <a:rPr lang="en-US" smtClean="0"/>
              <a:t>12</a:t>
            </a:fld>
            <a:endParaRPr lang="en-US"/>
          </a:p>
        </p:txBody>
      </p:sp>
    </p:spTree>
    <p:extLst>
      <p:ext uri="{BB962C8B-B14F-4D97-AF65-F5344CB8AC3E}">
        <p14:creationId xmlns:p14="http://schemas.microsoft.com/office/powerpoint/2010/main" val="5762453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EIA provides R script for population estimates and standard error for each year’s data set</a:t>
            </a:r>
            <a:endParaRPr lang="en-US" b="1" dirty="0"/>
          </a:p>
          <a:p>
            <a:endParaRPr lang="en-US" dirty="0"/>
          </a:p>
          <a:p>
            <a:r>
              <a:rPr lang="en-US" dirty="0"/>
              <a:t>Around 2 million households impacted by temperature-related illness annually</a:t>
            </a:r>
          </a:p>
          <a:p>
            <a:endParaRPr lang="en-US" dirty="0"/>
          </a:p>
          <a:p>
            <a:r>
              <a:rPr lang="en-US" dirty="0"/>
              <a:t>2020 sample size was 3x larger, so the error bars are smaller than 2015</a:t>
            </a:r>
          </a:p>
          <a:p>
            <a:endParaRPr lang="en-US" dirty="0"/>
          </a:p>
          <a:p>
            <a:r>
              <a:rPr lang="en-US" dirty="0"/>
              <a:t>What if we resampled the entire data set first according to the weights</a:t>
            </a:r>
          </a:p>
          <a:p>
            <a:endParaRPr lang="en-US" dirty="0"/>
          </a:p>
          <a:p>
            <a:r>
              <a:rPr lang="en-US" dirty="0"/>
              <a:t>Estimate state level population estimates for 2020 data sets</a:t>
            </a:r>
          </a:p>
        </p:txBody>
      </p:sp>
      <p:sp>
        <p:nvSpPr>
          <p:cNvPr id="4" name="Slide Number Placeholder 3"/>
          <p:cNvSpPr>
            <a:spLocks noGrp="1"/>
          </p:cNvSpPr>
          <p:nvPr>
            <p:ph type="sldNum" sz="quarter" idx="5"/>
          </p:nvPr>
        </p:nvSpPr>
        <p:spPr/>
        <p:txBody>
          <a:bodyPr/>
          <a:lstStyle/>
          <a:p>
            <a:fld id="{BDED9348-347C-424F-B6A6-678D45588EED}" type="slidenum">
              <a:rPr lang="en-US" smtClean="0"/>
              <a:t>15</a:t>
            </a:fld>
            <a:endParaRPr lang="en-US"/>
          </a:p>
        </p:txBody>
      </p:sp>
    </p:spTree>
    <p:extLst>
      <p:ext uri="{BB962C8B-B14F-4D97-AF65-F5344CB8AC3E}">
        <p14:creationId xmlns:p14="http://schemas.microsoft.com/office/powerpoint/2010/main" val="38910123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ED9348-347C-424F-B6A6-678D45588EED}" type="slidenum">
              <a:rPr lang="en-US" smtClean="0"/>
              <a:t>16</a:t>
            </a:fld>
            <a:endParaRPr lang="en-US"/>
          </a:p>
        </p:txBody>
      </p:sp>
    </p:spTree>
    <p:extLst>
      <p:ext uri="{BB962C8B-B14F-4D97-AF65-F5344CB8AC3E}">
        <p14:creationId xmlns:p14="http://schemas.microsoft.com/office/powerpoint/2010/main" val="1162240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with a) each bar represents machine learning models with the same input features group, class imbalance handling scheme, and machine learning algorithm. The error bars represent 95% confidence intervals, calculated from the 30 bootstrap samples</a:t>
            </a:r>
          </a:p>
          <a:p>
            <a:endParaRPr lang="en-US" dirty="0"/>
          </a:p>
          <a:p>
            <a:r>
              <a:rPr lang="en-US" dirty="0"/>
              <a:t>We see that models that include buildings variables perform better. Figure 2b pulls out the top performing model from each input features group, and we find 13% increase in balanced accuracy, 15% increase in recall, and 3% increase in precision</a:t>
            </a:r>
          </a:p>
          <a:p>
            <a:endParaRPr lang="en-US" dirty="0"/>
          </a:p>
          <a:p>
            <a:r>
              <a:rPr lang="en-US" dirty="0"/>
              <a:t>We also do have a lot of models with poor performance (similar to the naïve model) and many of these did not converge</a:t>
            </a:r>
          </a:p>
          <a:p>
            <a:endParaRPr lang="en-US" dirty="0"/>
          </a:p>
          <a:p>
            <a:r>
              <a:rPr lang="en-US" dirty="0"/>
              <a:t>Figure 2c pulls out the best regression model to evaluate variable coefficients. Its performance is within the 95% confidence interval of the best model of each input features group</a:t>
            </a:r>
          </a:p>
        </p:txBody>
      </p:sp>
      <p:sp>
        <p:nvSpPr>
          <p:cNvPr id="4" name="Slide Number Placeholder 3"/>
          <p:cNvSpPr>
            <a:spLocks noGrp="1"/>
          </p:cNvSpPr>
          <p:nvPr>
            <p:ph type="sldNum" sz="quarter" idx="5"/>
          </p:nvPr>
        </p:nvSpPr>
        <p:spPr/>
        <p:txBody>
          <a:bodyPr/>
          <a:lstStyle/>
          <a:p>
            <a:fld id="{BDED9348-347C-424F-B6A6-678D45588EED}" type="slidenum">
              <a:rPr lang="en-US" smtClean="0"/>
              <a:t>17</a:t>
            </a:fld>
            <a:endParaRPr lang="en-US"/>
          </a:p>
        </p:txBody>
      </p:sp>
    </p:spTree>
    <p:extLst>
      <p:ext uri="{BB962C8B-B14F-4D97-AF65-F5344CB8AC3E}">
        <p14:creationId xmlns:p14="http://schemas.microsoft.com/office/powerpoint/2010/main" val="34160454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Energy insecurity by far has the highest coefficient magnitude almost</a:t>
            </a:r>
          </a:p>
          <a:p>
            <a:endParaRPr lang="en-US" dirty="0"/>
          </a:p>
          <a:p>
            <a:r>
              <a:rPr lang="en-US" dirty="0"/>
              <a:t>The demographics only model compensates by giving more weight to other variables, namely poverty, non-white, employment, renting, older than 65, and lives alone. Many of these variables also show up in the buildings model.</a:t>
            </a:r>
          </a:p>
          <a:p>
            <a:endParaRPr lang="en-US" dirty="0"/>
          </a:p>
          <a:p>
            <a:r>
              <a:rPr lang="en-US" dirty="0"/>
              <a:t>Non-negligible coefficients for insulation label, infiltration, thermally massive roof, and ac type. </a:t>
            </a:r>
          </a:p>
        </p:txBody>
      </p:sp>
      <p:sp>
        <p:nvSpPr>
          <p:cNvPr id="4" name="Slide Number Placeholder 3"/>
          <p:cNvSpPr>
            <a:spLocks noGrp="1"/>
          </p:cNvSpPr>
          <p:nvPr>
            <p:ph type="sldNum" sz="quarter" idx="5"/>
          </p:nvPr>
        </p:nvSpPr>
        <p:spPr/>
        <p:txBody>
          <a:bodyPr/>
          <a:lstStyle/>
          <a:p>
            <a:fld id="{BDED9348-347C-424F-B6A6-678D45588EED}" type="slidenum">
              <a:rPr lang="en-US" smtClean="0"/>
              <a:t>18</a:t>
            </a:fld>
            <a:endParaRPr lang="en-US"/>
          </a:p>
        </p:txBody>
      </p:sp>
    </p:spTree>
    <p:extLst>
      <p:ext uri="{BB962C8B-B14F-4D97-AF65-F5344CB8AC3E}">
        <p14:creationId xmlns:p14="http://schemas.microsoft.com/office/powerpoint/2010/main" val="136116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ED9348-347C-424F-B6A6-678D45588EED}" type="slidenum">
              <a:rPr lang="en-US" smtClean="0"/>
              <a:t>19</a:t>
            </a:fld>
            <a:endParaRPr lang="en-US"/>
          </a:p>
        </p:txBody>
      </p:sp>
    </p:spTree>
    <p:extLst>
      <p:ext uri="{BB962C8B-B14F-4D97-AF65-F5344CB8AC3E}">
        <p14:creationId xmlns:p14="http://schemas.microsoft.com/office/powerpoint/2010/main" val="10900503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DED9348-347C-424F-B6A6-678D45588EED}" type="slidenum">
              <a:rPr lang="en-US" smtClean="0"/>
              <a:t>20</a:t>
            </a:fld>
            <a:endParaRPr lang="en-US"/>
          </a:p>
        </p:txBody>
      </p:sp>
    </p:spTree>
    <p:extLst>
      <p:ext uri="{BB962C8B-B14F-4D97-AF65-F5344CB8AC3E}">
        <p14:creationId xmlns:p14="http://schemas.microsoft.com/office/powerpoint/2010/main" val="43991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map of the heat vulnerability index for New York City neighborhoods. The HVI score is a weighted sum of the prevalence of variables related to heat-related morbidity and mortality such as age, preexisting conditions, and income. The red areas highlight parts of the city with higher vulnerability. The city uses this map as part of short-term planning – locations of cooling centers, and long-term planning, design criteria for new city-owned buildings. </a:t>
            </a:r>
          </a:p>
          <a:p>
            <a:endParaRPr lang="en-US" dirty="0"/>
          </a:p>
          <a:p>
            <a:r>
              <a:rPr lang="en-US" dirty="0"/>
              <a:t>In this type of assessment by NYC and other places, the building characteristics of the local housing stock are rarely included. This study asks what building and other household characterize should public agencies prioritize for accurate assessment of thermal vulnerability.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1706D-3DD4-4BC6-A913-B2BEB1FD37A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4321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using the Residential Energy Consumption Survey (RECS) from the U.S. Energy Information Administration.</a:t>
            </a:r>
          </a:p>
          <a:p>
            <a:r>
              <a:rPr lang="en-US" dirty="0"/>
              <a:t>This survey uniquely joins both building characteristics and household characteristic, which allows me to assess their relative importance.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1706D-3DD4-4BC6-A913-B2BEB1FD37A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1435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2015 RECS asked two questions related to temperature-related morbidity. Due to limited samples, I’ll be focusing on comparing homes that experienced any temperature-related morbidity to those who did not. </a:t>
            </a:r>
          </a:p>
          <a:p>
            <a:endParaRPr lang="en-US" dirty="0"/>
          </a:p>
          <a:p>
            <a:r>
              <a:rPr lang="en-US" dirty="0"/>
              <a:t>From the onset we know we have an imbalanced data problem &lt; 1% of the samples experienced any temperature-related morbidity. This is not an unusual problem in other domains like disease diagnosis and fault detection. We build in safeguards accounting for the class imbalance in the modeling process</a:t>
            </a:r>
          </a:p>
          <a:p>
            <a:endParaRPr lang="en-US" dirty="0"/>
          </a:p>
          <a:p>
            <a:r>
              <a:rPr lang="en-US" dirty="0"/>
              <a:t>Want Bill’s feedback on combining the data sets. Our reasoning was we could treat each sample as an observation of temperature-related illness or not. I corresponded with Carolyn previously, who shared that while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1706D-3DD4-4BC6-A913-B2BEB1FD37A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51280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overall framework for this project. I look forward to discussing the technical details during questions.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1706D-3DD4-4BC6-A913-B2BEB1FD37A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0292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represents the universe of input variables available to the machine learning model.</a:t>
            </a:r>
          </a:p>
          <a:p>
            <a:endParaRPr lang="en-US" dirty="0"/>
          </a:p>
          <a:p>
            <a:r>
              <a:rPr lang="en-US" dirty="0"/>
              <a:t>We are exploring modifications how we treat race and ethnicity by expanding to 4 categories: white, black, Asian, and Hispanic</a:t>
            </a:r>
          </a:p>
          <a:p>
            <a:r>
              <a:rPr lang="en-US" dirty="0"/>
              <a:t>We are also considering modifying energy insecurity to separately evaluate those struggling to operate (pay utility) vs maintain system (broken HVAC)</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F1706D-3DD4-4BC6-A913-B2BEB1FD37A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98781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algorithms selected based on ability to accept class-weights and availability in caret R package</a:t>
            </a:r>
          </a:p>
          <a:p>
            <a:endParaRPr lang="en-US" dirty="0"/>
          </a:p>
          <a:p>
            <a:r>
              <a:rPr lang="en-US" dirty="0"/>
              <a:t>Spatial distribution of heat/cold-related illness</a:t>
            </a:r>
          </a:p>
        </p:txBody>
      </p:sp>
      <p:sp>
        <p:nvSpPr>
          <p:cNvPr id="4" name="Slide Number Placeholder 3"/>
          <p:cNvSpPr>
            <a:spLocks noGrp="1"/>
          </p:cNvSpPr>
          <p:nvPr>
            <p:ph type="sldNum" sz="quarter" idx="5"/>
          </p:nvPr>
        </p:nvSpPr>
        <p:spPr/>
        <p:txBody>
          <a:bodyPr/>
          <a:lstStyle/>
          <a:p>
            <a:fld id="{9CF1706D-3DD4-4BC6-A913-B2BEB1FD37A5}" type="slidenum">
              <a:rPr lang="en-US" smtClean="0"/>
              <a:t>7</a:t>
            </a:fld>
            <a:endParaRPr lang="en-US"/>
          </a:p>
        </p:txBody>
      </p:sp>
    </p:spTree>
    <p:extLst>
      <p:ext uri="{BB962C8B-B14F-4D97-AF65-F5344CB8AC3E}">
        <p14:creationId xmlns:p14="http://schemas.microsoft.com/office/powerpoint/2010/main" val="178434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F1706D-3DD4-4BC6-A913-B2BEB1FD37A5}" type="slidenum">
              <a:rPr lang="en-US" smtClean="0"/>
              <a:t>9</a:t>
            </a:fld>
            <a:endParaRPr lang="en-US"/>
          </a:p>
        </p:txBody>
      </p:sp>
    </p:spTree>
    <p:extLst>
      <p:ext uri="{BB962C8B-B14F-4D97-AF65-F5344CB8AC3E}">
        <p14:creationId xmlns:p14="http://schemas.microsoft.com/office/powerpoint/2010/main" val="3234104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Balanced accuracy is an alternative to overall accuracy for imbalanced data sets because it averages the model’s accuracy for each class. A naïve model will have a sensitivity of 0, a specificity of 1, so a balanced accuracy of 50%. If we used accuracy, a naïve model would have an accuracy equal to the proportion of the majority class, in this class 99%. </a:t>
            </a:r>
          </a:p>
        </p:txBody>
      </p:sp>
      <p:sp>
        <p:nvSpPr>
          <p:cNvPr id="4" name="Slide Number Placeholder 3"/>
          <p:cNvSpPr>
            <a:spLocks noGrp="1"/>
          </p:cNvSpPr>
          <p:nvPr>
            <p:ph type="sldNum" sz="quarter" idx="5"/>
          </p:nvPr>
        </p:nvSpPr>
        <p:spPr/>
        <p:txBody>
          <a:bodyPr/>
          <a:lstStyle/>
          <a:p>
            <a:fld id="{BDED9348-347C-424F-B6A6-678D45588EED}" type="slidenum">
              <a:rPr lang="en-US" smtClean="0"/>
              <a:t>11</a:t>
            </a:fld>
            <a:endParaRPr lang="en-US"/>
          </a:p>
        </p:txBody>
      </p:sp>
    </p:spTree>
    <p:extLst>
      <p:ext uri="{BB962C8B-B14F-4D97-AF65-F5344CB8AC3E}">
        <p14:creationId xmlns:p14="http://schemas.microsoft.com/office/powerpoint/2010/main" val="18600102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pic>
        <p:nvPicPr>
          <p:cNvPr id="16" name="Picture 2">
            <a:extLst>
              <a:ext uri="{FF2B5EF4-FFF2-40B4-BE49-F238E27FC236}">
                <a16:creationId xmlns:a16="http://schemas.microsoft.com/office/drawing/2014/main" id="{E1E11C64-E392-4336-A56F-DCDF95F17DCE}"/>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14552" t="15336" r="7561" b="10918"/>
          <a:stretch/>
        </p:blipFill>
        <p:spPr bwMode="auto">
          <a:xfrm>
            <a:off x="-6240" y="-1"/>
            <a:ext cx="12192000" cy="649310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FCE57709-6A76-4B3D-95DD-9C1DD3D9A878}"/>
              </a:ext>
            </a:extLst>
          </p:cNvPr>
          <p:cNvSpPr/>
          <p:nvPr userDrawn="1"/>
        </p:nvSpPr>
        <p:spPr>
          <a:xfrm>
            <a:off x="2417135" y="5032744"/>
            <a:ext cx="9774865" cy="1460359"/>
          </a:xfrm>
          <a:prstGeom prst="rect">
            <a:avLst/>
          </a:prstGeom>
          <a:solidFill>
            <a:srgbClr val="4653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 Placeholder 18">
            <a:extLst>
              <a:ext uri="{FF2B5EF4-FFF2-40B4-BE49-F238E27FC236}">
                <a16:creationId xmlns:a16="http://schemas.microsoft.com/office/drawing/2014/main" id="{644AE63A-1810-4F1A-928A-2ABF4AC690ED}"/>
              </a:ext>
            </a:extLst>
          </p:cNvPr>
          <p:cNvSpPr>
            <a:spLocks noGrp="1"/>
          </p:cNvSpPr>
          <p:nvPr>
            <p:ph type="body" sz="quarter" idx="14" hasCustomPrompt="1"/>
          </p:nvPr>
        </p:nvSpPr>
        <p:spPr>
          <a:xfrm>
            <a:off x="2732567" y="5323445"/>
            <a:ext cx="9144000" cy="914400"/>
          </a:xfrm>
        </p:spPr>
        <p:txBody>
          <a:bodyPr>
            <a:noAutofit/>
          </a:bodyPr>
          <a:lstStyle>
            <a:lvl1pPr marL="0" indent="0">
              <a:buNone/>
              <a:defRPr sz="2800" b="1">
                <a:solidFill>
                  <a:schemeClr val="bg1"/>
                </a:solidFill>
                <a:latin typeface="SF UI Display" panose="00000800000000000000" pitchFamily="2" charset="0"/>
                <a:cs typeface="SF UI Display" panose="00000800000000000000" pitchFamily="2" charset="0"/>
              </a:defRPr>
            </a:lvl1pPr>
            <a:lvl2pPr>
              <a:defRPr sz="2400" b="1">
                <a:latin typeface="Raleway" panose="020B0503030101060003" pitchFamily="34" charset="0"/>
              </a:defRPr>
            </a:lvl2pPr>
            <a:lvl3pPr>
              <a:defRPr sz="2400" b="1">
                <a:latin typeface="Raleway" panose="020B0503030101060003" pitchFamily="34" charset="0"/>
              </a:defRPr>
            </a:lvl3pPr>
            <a:lvl4pPr>
              <a:defRPr sz="2400" b="1">
                <a:latin typeface="Raleway" panose="020B0503030101060003" pitchFamily="34" charset="0"/>
              </a:defRPr>
            </a:lvl4pPr>
            <a:lvl5pPr>
              <a:defRPr sz="2400" b="1">
                <a:latin typeface="Raleway" panose="020B0503030101060003" pitchFamily="34" charset="0"/>
              </a:defRPr>
            </a:lvl5pPr>
          </a:lstStyle>
          <a:p>
            <a:pPr lvl="0"/>
            <a:r>
              <a:rPr lang="en-US" dirty="0"/>
              <a:t>Title</a:t>
            </a:r>
          </a:p>
        </p:txBody>
      </p:sp>
    </p:spTree>
    <p:extLst>
      <p:ext uri="{BB962C8B-B14F-4D97-AF65-F5344CB8AC3E}">
        <p14:creationId xmlns:p14="http://schemas.microsoft.com/office/powerpoint/2010/main" val="704675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4967E343-CCBF-42FC-A3CA-8684CB50D58B}"/>
              </a:ext>
            </a:extLst>
          </p:cNvPr>
          <p:cNvSpPr>
            <a:spLocks noGrp="1"/>
          </p:cNvSpPr>
          <p:nvPr>
            <p:ph type="dt" sz="half" idx="10"/>
          </p:nvPr>
        </p:nvSpPr>
        <p:spPr>
          <a:xfrm>
            <a:off x="838200" y="6492875"/>
            <a:ext cx="2743200" cy="365125"/>
          </a:xfrm>
          <a:prstGeom prst="rect">
            <a:avLst/>
          </a:prstGeom>
        </p:spPr>
        <p:txBody>
          <a:bodyPr anchor="ctr"/>
          <a:lstStyle>
            <a:lvl1pPr>
              <a:defRPr sz="1400">
                <a:solidFill>
                  <a:schemeClr val="bg1">
                    <a:lumMod val="65000"/>
                  </a:schemeClr>
                </a:solidFill>
              </a:defRPr>
            </a:lvl1pPr>
          </a:lstStyle>
          <a:p>
            <a:endParaRPr lang="en-US" dirty="0"/>
          </a:p>
        </p:txBody>
      </p:sp>
      <p:sp>
        <p:nvSpPr>
          <p:cNvPr id="9" name="Slide Number Placeholder 5">
            <a:extLst>
              <a:ext uri="{FF2B5EF4-FFF2-40B4-BE49-F238E27FC236}">
                <a16:creationId xmlns:a16="http://schemas.microsoft.com/office/drawing/2014/main" id="{65B9B7E0-7B3F-43FE-B1C8-E5664AF30F6F}"/>
              </a:ext>
            </a:extLst>
          </p:cNvPr>
          <p:cNvSpPr>
            <a:spLocks noGrp="1"/>
          </p:cNvSpPr>
          <p:nvPr>
            <p:ph type="sldNum" sz="quarter" idx="12"/>
          </p:nvPr>
        </p:nvSpPr>
        <p:spPr>
          <a:xfrm>
            <a:off x="8610600" y="6492875"/>
            <a:ext cx="2743200" cy="365125"/>
          </a:xfrm>
          <a:prstGeom prst="rect">
            <a:avLst/>
          </a:prstGeom>
        </p:spPr>
        <p:txBody>
          <a:bodyPr anchor="ctr"/>
          <a:lstStyle>
            <a:lvl1pPr>
              <a:defRPr sz="1400">
                <a:solidFill>
                  <a:schemeClr val="bg1">
                    <a:lumMod val="65000"/>
                  </a:schemeClr>
                </a:solidFill>
              </a:defRPr>
            </a:lvl1pPr>
          </a:lstStyle>
          <a:p>
            <a:fld id="{856140A1-F6DA-4D17-B357-334EF68B1035}" type="slidenum">
              <a:rPr lang="en-US" smtClean="0"/>
              <a:pPr/>
              <a:t>‹#›</a:t>
            </a:fld>
            <a:endParaRPr lang="en-US" dirty="0"/>
          </a:p>
        </p:txBody>
      </p:sp>
      <p:sp>
        <p:nvSpPr>
          <p:cNvPr id="10" name="Text Placeholder 8">
            <a:extLst>
              <a:ext uri="{FF2B5EF4-FFF2-40B4-BE49-F238E27FC236}">
                <a16:creationId xmlns:a16="http://schemas.microsoft.com/office/drawing/2014/main" id="{3082CE88-DA95-44B7-B695-885975F4899E}"/>
              </a:ext>
            </a:extLst>
          </p:cNvPr>
          <p:cNvSpPr>
            <a:spLocks noGrp="1"/>
          </p:cNvSpPr>
          <p:nvPr>
            <p:ph type="body" sz="quarter" idx="13" hasCustomPrompt="1"/>
          </p:nvPr>
        </p:nvSpPr>
        <p:spPr>
          <a:xfrm>
            <a:off x="4038600" y="6492240"/>
            <a:ext cx="4114800" cy="365760"/>
          </a:xfrm>
        </p:spPr>
        <p:txBody>
          <a:bodyPr anchor="ctr">
            <a:normAutofit/>
          </a:bodyPr>
          <a:lstStyle>
            <a:lvl1pPr marL="0" indent="0" algn="ctr">
              <a:buNone/>
              <a:defRPr sz="1400">
                <a:solidFill>
                  <a:schemeClr val="bg1">
                    <a:lumMod val="65000"/>
                  </a:schemeClr>
                </a:solidFill>
                <a:latin typeface="SF UI Display ExtLt" panose="00000300000000000000" pitchFamily="50" charset="0"/>
                <a:cs typeface="SF UI Display ExtLt" panose="00000300000000000000" pitchFamily="50" charset="0"/>
              </a:defRPr>
            </a:lvl1pPr>
          </a:lstStyle>
          <a:p>
            <a:pPr lvl="0"/>
            <a:r>
              <a:rPr lang="en-US" dirty="0"/>
              <a:t>Footnote</a:t>
            </a:r>
          </a:p>
        </p:txBody>
      </p:sp>
      <p:pic>
        <p:nvPicPr>
          <p:cNvPr id="11" name="Picture 10" descr="A picture containing building, outdoor, way, scene&#10;&#10;Description automatically generated">
            <a:extLst>
              <a:ext uri="{FF2B5EF4-FFF2-40B4-BE49-F238E27FC236}">
                <a16:creationId xmlns:a16="http://schemas.microsoft.com/office/drawing/2014/main" id="{3128FAAC-B3D0-4447-A40B-89C37EF8D7C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4546" t="14632" b="17000"/>
          <a:stretch/>
        </p:blipFill>
        <p:spPr>
          <a:xfrm>
            <a:off x="0" y="1"/>
            <a:ext cx="12182390" cy="6496900"/>
          </a:xfrm>
          <a:prstGeom prst="rect">
            <a:avLst/>
          </a:prstGeom>
          <a:ln>
            <a:noFill/>
          </a:ln>
        </p:spPr>
      </p:pic>
    </p:spTree>
    <p:extLst>
      <p:ext uri="{BB962C8B-B14F-4D97-AF65-F5344CB8AC3E}">
        <p14:creationId xmlns:p14="http://schemas.microsoft.com/office/powerpoint/2010/main" val="31073260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6EE71-47F8-4000-9158-42B60FC5924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ADA38E88-D706-4E1F-BE7D-D648A4147E6A}"/>
              </a:ext>
            </a:extLst>
          </p:cNvPr>
          <p:cNvSpPr>
            <a:spLocks noGrp="1"/>
          </p:cNvSpPr>
          <p:nvPr>
            <p:ph type="dt" sz="half" idx="10"/>
          </p:nvPr>
        </p:nvSpPr>
        <p:spPr/>
        <p:txBody>
          <a:bodyPr/>
          <a:lstStyle/>
          <a:p>
            <a:endParaRPr lang="en-US" dirty="0"/>
          </a:p>
        </p:txBody>
      </p:sp>
      <p:sp>
        <p:nvSpPr>
          <p:cNvPr id="4" name="Slide Number Placeholder 3">
            <a:extLst>
              <a:ext uri="{FF2B5EF4-FFF2-40B4-BE49-F238E27FC236}">
                <a16:creationId xmlns:a16="http://schemas.microsoft.com/office/drawing/2014/main" id="{50002BBD-B7D6-460E-9CB3-A73992F04982}"/>
              </a:ext>
            </a:extLst>
          </p:cNvPr>
          <p:cNvSpPr>
            <a:spLocks noGrp="1"/>
          </p:cNvSpPr>
          <p:nvPr>
            <p:ph type="sldNum" sz="quarter" idx="11"/>
          </p:nvPr>
        </p:nvSpPr>
        <p:spPr/>
        <p:txBody>
          <a:bodyPr/>
          <a:lstStyle/>
          <a:p>
            <a:fld id="{856140A1-F6DA-4D17-B357-334EF68B1035}" type="slidenum">
              <a:rPr lang="en-US" smtClean="0"/>
              <a:pPr/>
              <a:t>‹#›</a:t>
            </a:fld>
            <a:endParaRPr lang="en-US" dirty="0"/>
          </a:p>
        </p:txBody>
      </p:sp>
      <p:sp>
        <p:nvSpPr>
          <p:cNvPr id="6" name="Text Placeholder 8">
            <a:extLst>
              <a:ext uri="{FF2B5EF4-FFF2-40B4-BE49-F238E27FC236}">
                <a16:creationId xmlns:a16="http://schemas.microsoft.com/office/drawing/2014/main" id="{CA36777B-81B9-408B-8EB4-11AC33E2CE44}"/>
              </a:ext>
            </a:extLst>
          </p:cNvPr>
          <p:cNvSpPr>
            <a:spLocks noGrp="1"/>
          </p:cNvSpPr>
          <p:nvPr>
            <p:ph type="body" sz="quarter" idx="13" hasCustomPrompt="1"/>
          </p:nvPr>
        </p:nvSpPr>
        <p:spPr>
          <a:xfrm>
            <a:off x="4038600" y="6492240"/>
            <a:ext cx="4114800" cy="365760"/>
          </a:xfrm>
        </p:spPr>
        <p:txBody>
          <a:bodyPr anchor="ctr">
            <a:normAutofit/>
          </a:bodyPr>
          <a:lstStyle>
            <a:lvl1pPr marL="0" indent="0" algn="ctr">
              <a:buNone/>
              <a:defRPr sz="1400">
                <a:solidFill>
                  <a:schemeClr val="bg1">
                    <a:lumMod val="65000"/>
                  </a:schemeClr>
                </a:solidFill>
                <a:latin typeface="SF UI Display Light" panose="00000400000000000000" pitchFamily="2" charset="0"/>
                <a:cs typeface="SF UI Display Light" panose="00000400000000000000" pitchFamily="2" charset="0"/>
              </a:defRPr>
            </a:lvl1pPr>
          </a:lstStyle>
          <a:p>
            <a:pPr lvl="0"/>
            <a:r>
              <a:rPr lang="en-US" dirty="0"/>
              <a:t>Footnote</a:t>
            </a:r>
          </a:p>
        </p:txBody>
      </p:sp>
      <p:cxnSp>
        <p:nvCxnSpPr>
          <p:cNvPr id="7" name="Straight Connector 6">
            <a:extLst>
              <a:ext uri="{FF2B5EF4-FFF2-40B4-BE49-F238E27FC236}">
                <a16:creationId xmlns:a16="http://schemas.microsoft.com/office/drawing/2014/main" id="{58B57816-F28D-454B-BBB6-708654677720}"/>
              </a:ext>
            </a:extLst>
          </p:cNvPr>
          <p:cNvCxnSpPr>
            <a:cxnSpLocks/>
          </p:cNvCxnSpPr>
          <p:nvPr userDrawn="1"/>
        </p:nvCxnSpPr>
        <p:spPr>
          <a:xfrm>
            <a:off x="914400" y="1186314"/>
            <a:ext cx="4572000" cy="0"/>
          </a:xfrm>
          <a:prstGeom prst="line">
            <a:avLst/>
          </a:prstGeom>
          <a:ln w="12700">
            <a:solidFill>
              <a:srgbClr val="FDB515"/>
            </a:solidFill>
          </a:ln>
        </p:spPr>
        <p:style>
          <a:lnRef idx="1">
            <a:schemeClr val="accent1"/>
          </a:lnRef>
          <a:fillRef idx="0">
            <a:schemeClr val="accent1"/>
          </a:fillRef>
          <a:effectRef idx="0">
            <a:schemeClr val="accent1"/>
          </a:effectRef>
          <a:fontRef idx="minor">
            <a:schemeClr val="tx1"/>
          </a:fontRef>
        </p:style>
      </p:cxnSp>
      <p:sp>
        <p:nvSpPr>
          <p:cNvPr id="8" name="Text Placeholder 2">
            <a:extLst>
              <a:ext uri="{FF2B5EF4-FFF2-40B4-BE49-F238E27FC236}">
                <a16:creationId xmlns:a16="http://schemas.microsoft.com/office/drawing/2014/main" id="{C4FD4B19-D843-483D-8814-DC4C870FAF59}"/>
              </a:ext>
            </a:extLst>
          </p:cNvPr>
          <p:cNvSpPr>
            <a:spLocks noGrp="1"/>
          </p:cNvSpPr>
          <p:nvPr>
            <p:ph idx="1"/>
          </p:nvPr>
        </p:nvSpPr>
        <p:spPr>
          <a:xfrm>
            <a:off x="914400" y="1643513"/>
            <a:ext cx="10287000" cy="4390889"/>
          </a:xfrm>
          <a:prstGeom prst="rect">
            <a:avLst/>
          </a:prstGeom>
        </p:spPr>
        <p:txBody>
          <a:bodyPr vert="horz" lIns="91440" tIns="45720" rIns="91440" bIns="45720" rtlCol="0">
            <a:normAutofit/>
          </a:bodyPr>
          <a:lstStyle>
            <a:lvl1pPr>
              <a:defRPr>
                <a:latin typeface="SF UI Display Light" panose="00000400000000000000" pitchFamily="2" charset="0"/>
                <a:cs typeface="SF UI Display Light" panose="00000400000000000000" pitchFamily="2" charset="0"/>
              </a:defRPr>
            </a:lvl1pPr>
            <a:lvl2pPr>
              <a:defRPr>
                <a:latin typeface="SF UI Display Light" panose="00000400000000000000" pitchFamily="2" charset="0"/>
                <a:cs typeface="SF UI Display Light" panose="00000400000000000000" pitchFamily="2" charset="0"/>
              </a:defRPr>
            </a:lvl2pPr>
            <a:lvl3pPr>
              <a:defRPr>
                <a:latin typeface="SF UI Display Light" panose="00000400000000000000" pitchFamily="2" charset="0"/>
                <a:cs typeface="SF UI Display Light" panose="00000400000000000000" pitchFamily="2" charset="0"/>
              </a:defRPr>
            </a:lvl3pPr>
            <a:lvl4pPr>
              <a:defRPr>
                <a:latin typeface="SF UI Display Light" panose="00000400000000000000" pitchFamily="2" charset="0"/>
                <a:cs typeface="SF UI Display Light" panose="00000400000000000000" pitchFamily="2" charset="0"/>
              </a:defRPr>
            </a:lvl4pPr>
            <a:lvl5pPr>
              <a:defRPr>
                <a:latin typeface="SF UI Display Light" panose="00000400000000000000" pitchFamily="2" charset="0"/>
                <a:cs typeface="SF UI Display Light" panose="00000400000000000000" pitchFamily="2"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28996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6EE71-47F8-4000-9158-42B60FC592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DA38E88-D706-4E1F-BE7D-D648A4147E6A}"/>
              </a:ext>
            </a:extLst>
          </p:cNvPr>
          <p:cNvSpPr>
            <a:spLocks noGrp="1"/>
          </p:cNvSpPr>
          <p:nvPr>
            <p:ph type="dt" sz="half" idx="10"/>
          </p:nvPr>
        </p:nvSpPr>
        <p:spPr/>
        <p:txBody>
          <a:bodyPr/>
          <a:lstStyle/>
          <a:p>
            <a:endParaRPr lang="en-US" dirty="0"/>
          </a:p>
        </p:txBody>
      </p:sp>
      <p:sp>
        <p:nvSpPr>
          <p:cNvPr id="4" name="Slide Number Placeholder 3">
            <a:extLst>
              <a:ext uri="{FF2B5EF4-FFF2-40B4-BE49-F238E27FC236}">
                <a16:creationId xmlns:a16="http://schemas.microsoft.com/office/drawing/2014/main" id="{50002BBD-B7D6-460E-9CB3-A73992F04982}"/>
              </a:ext>
            </a:extLst>
          </p:cNvPr>
          <p:cNvSpPr>
            <a:spLocks noGrp="1"/>
          </p:cNvSpPr>
          <p:nvPr>
            <p:ph type="sldNum" sz="quarter" idx="11"/>
          </p:nvPr>
        </p:nvSpPr>
        <p:spPr/>
        <p:txBody>
          <a:bodyPr/>
          <a:lstStyle/>
          <a:p>
            <a:fld id="{856140A1-F6DA-4D17-B357-334EF68B1035}" type="slidenum">
              <a:rPr lang="en-US" smtClean="0"/>
              <a:pPr/>
              <a:t>‹#›</a:t>
            </a:fld>
            <a:endParaRPr lang="en-US" dirty="0"/>
          </a:p>
        </p:txBody>
      </p:sp>
      <p:sp>
        <p:nvSpPr>
          <p:cNvPr id="5" name="Text Placeholder 2">
            <a:extLst>
              <a:ext uri="{FF2B5EF4-FFF2-40B4-BE49-F238E27FC236}">
                <a16:creationId xmlns:a16="http://schemas.microsoft.com/office/drawing/2014/main" id="{D17B44F8-0F18-47B4-8340-F7373A267F3D}"/>
              </a:ext>
            </a:extLst>
          </p:cNvPr>
          <p:cNvSpPr>
            <a:spLocks noGrp="1"/>
          </p:cNvSpPr>
          <p:nvPr>
            <p:ph idx="1"/>
          </p:nvPr>
        </p:nvSpPr>
        <p:spPr>
          <a:xfrm>
            <a:off x="914398" y="1644149"/>
            <a:ext cx="10363201" cy="439025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8">
            <a:extLst>
              <a:ext uri="{FF2B5EF4-FFF2-40B4-BE49-F238E27FC236}">
                <a16:creationId xmlns:a16="http://schemas.microsoft.com/office/drawing/2014/main" id="{CA36777B-81B9-408B-8EB4-11AC33E2CE44}"/>
              </a:ext>
            </a:extLst>
          </p:cNvPr>
          <p:cNvSpPr>
            <a:spLocks noGrp="1"/>
          </p:cNvSpPr>
          <p:nvPr>
            <p:ph type="body" sz="quarter" idx="13" hasCustomPrompt="1"/>
          </p:nvPr>
        </p:nvSpPr>
        <p:spPr>
          <a:xfrm>
            <a:off x="4038600" y="6492240"/>
            <a:ext cx="4114800" cy="365760"/>
          </a:xfrm>
        </p:spPr>
        <p:txBody>
          <a:bodyPr anchor="ctr">
            <a:normAutofit/>
          </a:bodyPr>
          <a:lstStyle>
            <a:lvl1pPr marL="0" indent="0" algn="ctr">
              <a:buNone/>
              <a:defRPr sz="1400">
                <a:solidFill>
                  <a:schemeClr val="bg1">
                    <a:lumMod val="65000"/>
                  </a:schemeClr>
                </a:solidFill>
                <a:latin typeface="SF UI Display Light" panose="00000400000000000000" pitchFamily="2" charset="0"/>
                <a:cs typeface="SF UI Display Light" panose="00000400000000000000" pitchFamily="2" charset="0"/>
              </a:defRPr>
            </a:lvl1pPr>
          </a:lstStyle>
          <a:p>
            <a:pPr lvl="0"/>
            <a:r>
              <a:rPr lang="en-US" dirty="0"/>
              <a:t>Footnote</a:t>
            </a:r>
          </a:p>
        </p:txBody>
      </p:sp>
    </p:spTree>
    <p:extLst>
      <p:ext uri="{BB962C8B-B14F-4D97-AF65-F5344CB8AC3E}">
        <p14:creationId xmlns:p14="http://schemas.microsoft.com/office/powerpoint/2010/main" val="21076319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DA38E88-D706-4E1F-BE7D-D648A4147E6A}"/>
              </a:ext>
            </a:extLst>
          </p:cNvPr>
          <p:cNvSpPr>
            <a:spLocks noGrp="1"/>
          </p:cNvSpPr>
          <p:nvPr>
            <p:ph type="dt" sz="half" idx="10"/>
          </p:nvPr>
        </p:nvSpPr>
        <p:spPr/>
        <p:txBody>
          <a:bodyPr/>
          <a:lstStyle/>
          <a:p>
            <a:endParaRPr lang="en-US" dirty="0"/>
          </a:p>
        </p:txBody>
      </p:sp>
      <p:sp>
        <p:nvSpPr>
          <p:cNvPr id="4" name="Slide Number Placeholder 3">
            <a:extLst>
              <a:ext uri="{FF2B5EF4-FFF2-40B4-BE49-F238E27FC236}">
                <a16:creationId xmlns:a16="http://schemas.microsoft.com/office/drawing/2014/main" id="{50002BBD-B7D6-460E-9CB3-A73992F04982}"/>
              </a:ext>
            </a:extLst>
          </p:cNvPr>
          <p:cNvSpPr>
            <a:spLocks noGrp="1"/>
          </p:cNvSpPr>
          <p:nvPr>
            <p:ph type="sldNum" sz="quarter" idx="11"/>
          </p:nvPr>
        </p:nvSpPr>
        <p:spPr/>
        <p:txBody>
          <a:bodyPr/>
          <a:lstStyle/>
          <a:p>
            <a:fld id="{856140A1-F6DA-4D17-B357-334EF68B1035}" type="slidenum">
              <a:rPr lang="en-US" smtClean="0"/>
              <a:pPr/>
              <a:t>‹#›</a:t>
            </a:fld>
            <a:endParaRPr lang="en-US" dirty="0"/>
          </a:p>
        </p:txBody>
      </p:sp>
      <p:sp>
        <p:nvSpPr>
          <p:cNvPr id="5" name="Text Placeholder 2">
            <a:extLst>
              <a:ext uri="{FF2B5EF4-FFF2-40B4-BE49-F238E27FC236}">
                <a16:creationId xmlns:a16="http://schemas.microsoft.com/office/drawing/2014/main" id="{D17B44F8-0F18-47B4-8340-F7373A267F3D}"/>
              </a:ext>
            </a:extLst>
          </p:cNvPr>
          <p:cNvSpPr>
            <a:spLocks noGrp="1"/>
          </p:cNvSpPr>
          <p:nvPr>
            <p:ph idx="1"/>
          </p:nvPr>
        </p:nvSpPr>
        <p:spPr>
          <a:xfrm>
            <a:off x="0" y="0"/>
            <a:ext cx="12192000" cy="649223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8">
            <a:extLst>
              <a:ext uri="{FF2B5EF4-FFF2-40B4-BE49-F238E27FC236}">
                <a16:creationId xmlns:a16="http://schemas.microsoft.com/office/drawing/2014/main" id="{CA36777B-81B9-408B-8EB4-11AC33E2CE44}"/>
              </a:ext>
            </a:extLst>
          </p:cNvPr>
          <p:cNvSpPr>
            <a:spLocks noGrp="1"/>
          </p:cNvSpPr>
          <p:nvPr>
            <p:ph type="body" sz="quarter" idx="13" hasCustomPrompt="1"/>
          </p:nvPr>
        </p:nvSpPr>
        <p:spPr>
          <a:xfrm>
            <a:off x="4038600" y="6492240"/>
            <a:ext cx="4114800" cy="365760"/>
          </a:xfrm>
        </p:spPr>
        <p:txBody>
          <a:bodyPr anchor="ctr">
            <a:normAutofit/>
          </a:bodyPr>
          <a:lstStyle>
            <a:lvl1pPr marL="0" indent="0" algn="ctr">
              <a:buNone/>
              <a:defRPr sz="1400">
                <a:solidFill>
                  <a:schemeClr val="bg1">
                    <a:lumMod val="65000"/>
                  </a:schemeClr>
                </a:solidFill>
                <a:latin typeface="SF UI Display Light" panose="00000400000000000000" pitchFamily="2" charset="0"/>
                <a:cs typeface="SF UI Display Light" panose="00000400000000000000" pitchFamily="2" charset="0"/>
              </a:defRPr>
            </a:lvl1pPr>
          </a:lstStyle>
          <a:p>
            <a:pPr lvl="0"/>
            <a:r>
              <a:rPr lang="en-US" dirty="0"/>
              <a:t>Footnote</a:t>
            </a:r>
          </a:p>
        </p:txBody>
      </p:sp>
    </p:spTree>
    <p:extLst>
      <p:ext uri="{BB962C8B-B14F-4D97-AF65-F5344CB8AC3E}">
        <p14:creationId xmlns:p14="http://schemas.microsoft.com/office/powerpoint/2010/main" val="24528369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bg>
      <p:bgPr>
        <a:solidFill>
          <a:srgbClr val="4653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6EE71-47F8-4000-9158-42B60FC5924E}"/>
              </a:ext>
            </a:extLst>
          </p:cNvPr>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ADA38E88-D706-4E1F-BE7D-D648A4147E6A}"/>
              </a:ext>
            </a:extLst>
          </p:cNvPr>
          <p:cNvSpPr>
            <a:spLocks noGrp="1"/>
          </p:cNvSpPr>
          <p:nvPr>
            <p:ph type="dt" sz="half" idx="10"/>
          </p:nvPr>
        </p:nvSpPr>
        <p:spPr/>
        <p:txBody>
          <a:bodyPr/>
          <a:lstStyle/>
          <a:p>
            <a:endParaRPr lang="en-US" dirty="0"/>
          </a:p>
        </p:txBody>
      </p:sp>
      <p:sp>
        <p:nvSpPr>
          <p:cNvPr id="4" name="Slide Number Placeholder 3">
            <a:extLst>
              <a:ext uri="{FF2B5EF4-FFF2-40B4-BE49-F238E27FC236}">
                <a16:creationId xmlns:a16="http://schemas.microsoft.com/office/drawing/2014/main" id="{50002BBD-B7D6-460E-9CB3-A73992F04982}"/>
              </a:ext>
            </a:extLst>
          </p:cNvPr>
          <p:cNvSpPr>
            <a:spLocks noGrp="1"/>
          </p:cNvSpPr>
          <p:nvPr>
            <p:ph type="sldNum" sz="quarter" idx="11"/>
          </p:nvPr>
        </p:nvSpPr>
        <p:spPr/>
        <p:txBody>
          <a:bodyPr/>
          <a:lstStyle/>
          <a:p>
            <a:fld id="{856140A1-F6DA-4D17-B357-334EF68B1035}" type="slidenum">
              <a:rPr lang="en-US" smtClean="0"/>
              <a:pPr/>
              <a:t>‹#›</a:t>
            </a:fld>
            <a:endParaRPr lang="en-US" dirty="0"/>
          </a:p>
        </p:txBody>
      </p:sp>
      <p:sp>
        <p:nvSpPr>
          <p:cNvPr id="5" name="Text Placeholder 2">
            <a:extLst>
              <a:ext uri="{FF2B5EF4-FFF2-40B4-BE49-F238E27FC236}">
                <a16:creationId xmlns:a16="http://schemas.microsoft.com/office/drawing/2014/main" id="{D17B44F8-0F18-47B4-8340-F7373A267F3D}"/>
              </a:ext>
            </a:extLst>
          </p:cNvPr>
          <p:cNvSpPr>
            <a:spLocks noGrp="1"/>
          </p:cNvSpPr>
          <p:nvPr>
            <p:ph idx="1"/>
          </p:nvPr>
        </p:nvSpPr>
        <p:spPr>
          <a:xfrm>
            <a:off x="914400" y="1643514"/>
            <a:ext cx="10439400" cy="4390890"/>
          </a:xfrm>
          <a:prstGeom prst="rect">
            <a:avLst/>
          </a:prstGeom>
        </p:spPr>
        <p:txBody>
          <a:bodyPr vert="horz" lIns="91440" tIns="45720" rIns="91440" bIns="45720" rtlCol="0">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8">
            <a:extLst>
              <a:ext uri="{FF2B5EF4-FFF2-40B4-BE49-F238E27FC236}">
                <a16:creationId xmlns:a16="http://schemas.microsoft.com/office/drawing/2014/main" id="{CA36777B-81B9-408B-8EB4-11AC33E2CE44}"/>
              </a:ext>
            </a:extLst>
          </p:cNvPr>
          <p:cNvSpPr>
            <a:spLocks noGrp="1"/>
          </p:cNvSpPr>
          <p:nvPr>
            <p:ph type="body" sz="quarter" idx="13" hasCustomPrompt="1"/>
          </p:nvPr>
        </p:nvSpPr>
        <p:spPr>
          <a:xfrm>
            <a:off x="4038600" y="6492240"/>
            <a:ext cx="4114800" cy="365760"/>
          </a:xfrm>
        </p:spPr>
        <p:txBody>
          <a:bodyPr anchor="ctr">
            <a:normAutofit/>
          </a:bodyPr>
          <a:lstStyle>
            <a:lvl1pPr marL="0" indent="0" algn="ctr">
              <a:buNone/>
              <a:defRPr sz="1400">
                <a:solidFill>
                  <a:schemeClr val="bg1">
                    <a:lumMod val="65000"/>
                  </a:schemeClr>
                </a:solidFill>
                <a:latin typeface="SF UI Display Light" panose="00000400000000000000" pitchFamily="2" charset="0"/>
                <a:cs typeface="SF UI Display Light" panose="00000400000000000000" pitchFamily="2" charset="0"/>
              </a:defRPr>
            </a:lvl1pPr>
          </a:lstStyle>
          <a:p>
            <a:pPr lvl="0"/>
            <a:r>
              <a:rPr lang="en-US" dirty="0"/>
              <a:t>Footnote</a:t>
            </a:r>
          </a:p>
        </p:txBody>
      </p:sp>
      <p:cxnSp>
        <p:nvCxnSpPr>
          <p:cNvPr id="7" name="Straight Connector 6">
            <a:extLst>
              <a:ext uri="{FF2B5EF4-FFF2-40B4-BE49-F238E27FC236}">
                <a16:creationId xmlns:a16="http://schemas.microsoft.com/office/drawing/2014/main" id="{ADDAFD85-F03B-4DE4-BD5F-ED9A2086A3EC}"/>
              </a:ext>
            </a:extLst>
          </p:cNvPr>
          <p:cNvCxnSpPr>
            <a:cxnSpLocks/>
          </p:cNvCxnSpPr>
          <p:nvPr userDrawn="1"/>
        </p:nvCxnSpPr>
        <p:spPr>
          <a:xfrm>
            <a:off x="914400" y="1186314"/>
            <a:ext cx="4572000" cy="0"/>
          </a:xfrm>
          <a:prstGeom prst="line">
            <a:avLst/>
          </a:prstGeom>
          <a:ln w="12700">
            <a:solidFill>
              <a:srgbClr val="FDB51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1607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Custom Layout">
    <p:bg>
      <p:bgPr>
        <a:solidFill>
          <a:srgbClr val="46535E"/>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6EE71-47F8-4000-9158-42B60FC5924E}"/>
              </a:ext>
            </a:extLst>
          </p:cNvPr>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ADA38E88-D706-4E1F-BE7D-D648A4147E6A}"/>
              </a:ext>
            </a:extLst>
          </p:cNvPr>
          <p:cNvSpPr>
            <a:spLocks noGrp="1"/>
          </p:cNvSpPr>
          <p:nvPr>
            <p:ph type="dt" sz="half" idx="10"/>
          </p:nvPr>
        </p:nvSpPr>
        <p:spPr/>
        <p:txBody>
          <a:bodyPr/>
          <a:lstStyle/>
          <a:p>
            <a:endParaRPr lang="en-US" dirty="0"/>
          </a:p>
        </p:txBody>
      </p:sp>
      <p:sp>
        <p:nvSpPr>
          <p:cNvPr id="4" name="Slide Number Placeholder 3">
            <a:extLst>
              <a:ext uri="{FF2B5EF4-FFF2-40B4-BE49-F238E27FC236}">
                <a16:creationId xmlns:a16="http://schemas.microsoft.com/office/drawing/2014/main" id="{50002BBD-B7D6-460E-9CB3-A73992F04982}"/>
              </a:ext>
            </a:extLst>
          </p:cNvPr>
          <p:cNvSpPr>
            <a:spLocks noGrp="1"/>
          </p:cNvSpPr>
          <p:nvPr>
            <p:ph type="sldNum" sz="quarter" idx="11"/>
          </p:nvPr>
        </p:nvSpPr>
        <p:spPr/>
        <p:txBody>
          <a:bodyPr/>
          <a:lstStyle/>
          <a:p>
            <a:fld id="{856140A1-F6DA-4D17-B357-334EF68B1035}" type="slidenum">
              <a:rPr lang="en-US" smtClean="0"/>
              <a:pPr/>
              <a:t>‹#›</a:t>
            </a:fld>
            <a:endParaRPr lang="en-US" dirty="0"/>
          </a:p>
        </p:txBody>
      </p:sp>
      <p:sp>
        <p:nvSpPr>
          <p:cNvPr id="5" name="Text Placeholder 2">
            <a:extLst>
              <a:ext uri="{FF2B5EF4-FFF2-40B4-BE49-F238E27FC236}">
                <a16:creationId xmlns:a16="http://schemas.microsoft.com/office/drawing/2014/main" id="{D17B44F8-0F18-47B4-8340-F7373A267F3D}"/>
              </a:ext>
            </a:extLst>
          </p:cNvPr>
          <p:cNvSpPr>
            <a:spLocks noGrp="1"/>
          </p:cNvSpPr>
          <p:nvPr>
            <p:ph idx="1"/>
          </p:nvPr>
        </p:nvSpPr>
        <p:spPr>
          <a:xfrm>
            <a:off x="914400" y="1644784"/>
            <a:ext cx="10363200" cy="4389621"/>
          </a:xfrm>
          <a:prstGeom prst="rect">
            <a:avLst/>
          </a:prstGeom>
        </p:spPr>
        <p:txBody>
          <a:bodyPr vert="horz" lIns="91440" tIns="45720" rIns="91440" bIns="45720" rtlCol="0">
            <a:normAutofit/>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8">
            <a:extLst>
              <a:ext uri="{FF2B5EF4-FFF2-40B4-BE49-F238E27FC236}">
                <a16:creationId xmlns:a16="http://schemas.microsoft.com/office/drawing/2014/main" id="{CA36777B-81B9-408B-8EB4-11AC33E2CE44}"/>
              </a:ext>
            </a:extLst>
          </p:cNvPr>
          <p:cNvSpPr>
            <a:spLocks noGrp="1"/>
          </p:cNvSpPr>
          <p:nvPr>
            <p:ph type="body" sz="quarter" idx="13" hasCustomPrompt="1"/>
          </p:nvPr>
        </p:nvSpPr>
        <p:spPr>
          <a:xfrm>
            <a:off x="4038600" y="6492240"/>
            <a:ext cx="4114800" cy="365760"/>
          </a:xfrm>
        </p:spPr>
        <p:txBody>
          <a:bodyPr anchor="ctr">
            <a:normAutofit/>
          </a:bodyPr>
          <a:lstStyle>
            <a:lvl1pPr marL="0" indent="0" algn="ctr">
              <a:buNone/>
              <a:defRPr sz="1400">
                <a:solidFill>
                  <a:schemeClr val="bg1">
                    <a:lumMod val="65000"/>
                  </a:schemeClr>
                </a:solidFill>
                <a:latin typeface="SF UI Display Light" panose="00000400000000000000" pitchFamily="2" charset="0"/>
                <a:cs typeface="SF UI Display Light" panose="00000400000000000000" pitchFamily="2" charset="0"/>
              </a:defRPr>
            </a:lvl1pPr>
          </a:lstStyle>
          <a:p>
            <a:pPr lvl="0"/>
            <a:r>
              <a:rPr lang="en-US" dirty="0"/>
              <a:t>Footnote</a:t>
            </a:r>
          </a:p>
        </p:txBody>
      </p:sp>
    </p:spTree>
    <p:extLst>
      <p:ext uri="{BB962C8B-B14F-4D97-AF65-F5344CB8AC3E}">
        <p14:creationId xmlns:p14="http://schemas.microsoft.com/office/powerpoint/2010/main" val="389150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B00F6-7A94-4875-A56C-92D26F7ACBBE}"/>
              </a:ext>
            </a:extLst>
          </p:cNvPr>
          <p:cNvSpPr>
            <a:spLocks noGrp="1"/>
          </p:cNvSpPr>
          <p:nvPr>
            <p:ph type="title"/>
          </p:nvPr>
        </p:nvSpPr>
        <p:spPr>
          <a:xfrm>
            <a:off x="914400" y="3063240"/>
            <a:ext cx="10363200" cy="731520"/>
          </a:xfrm>
        </p:spPr>
        <p:txBody>
          <a:bodyPr/>
          <a:lstStyle/>
          <a:p>
            <a:r>
              <a:rPr lang="en-US"/>
              <a:t>Click to edit Master title style</a:t>
            </a:r>
          </a:p>
        </p:txBody>
      </p:sp>
      <p:sp>
        <p:nvSpPr>
          <p:cNvPr id="3" name="Date Placeholder 2">
            <a:extLst>
              <a:ext uri="{FF2B5EF4-FFF2-40B4-BE49-F238E27FC236}">
                <a16:creationId xmlns:a16="http://schemas.microsoft.com/office/drawing/2014/main" id="{B04E1EC3-5311-4D04-BBC4-33343A8BD46E}"/>
              </a:ext>
            </a:extLst>
          </p:cNvPr>
          <p:cNvSpPr>
            <a:spLocks noGrp="1"/>
          </p:cNvSpPr>
          <p:nvPr>
            <p:ph type="dt" sz="half" idx="10"/>
          </p:nvPr>
        </p:nvSpPr>
        <p:spPr/>
        <p:txBody>
          <a:bodyPr/>
          <a:lstStyle/>
          <a:p>
            <a:endParaRPr lang="en-US" dirty="0"/>
          </a:p>
        </p:txBody>
      </p:sp>
      <p:sp>
        <p:nvSpPr>
          <p:cNvPr id="4" name="Slide Number Placeholder 3">
            <a:extLst>
              <a:ext uri="{FF2B5EF4-FFF2-40B4-BE49-F238E27FC236}">
                <a16:creationId xmlns:a16="http://schemas.microsoft.com/office/drawing/2014/main" id="{F111CDDB-4BEA-4E91-938D-49C878775AC7}"/>
              </a:ext>
            </a:extLst>
          </p:cNvPr>
          <p:cNvSpPr>
            <a:spLocks noGrp="1"/>
          </p:cNvSpPr>
          <p:nvPr>
            <p:ph type="sldNum" sz="quarter" idx="11"/>
          </p:nvPr>
        </p:nvSpPr>
        <p:spPr/>
        <p:txBody>
          <a:bodyPr/>
          <a:lstStyle/>
          <a:p>
            <a:fld id="{856140A1-F6DA-4D17-B357-334EF68B1035}" type="slidenum">
              <a:rPr lang="en-US" smtClean="0"/>
              <a:pPr/>
              <a:t>‹#›</a:t>
            </a:fld>
            <a:endParaRPr lang="en-US" dirty="0"/>
          </a:p>
        </p:txBody>
      </p:sp>
      <p:cxnSp>
        <p:nvCxnSpPr>
          <p:cNvPr id="5" name="Straight Connector 4">
            <a:extLst>
              <a:ext uri="{FF2B5EF4-FFF2-40B4-BE49-F238E27FC236}">
                <a16:creationId xmlns:a16="http://schemas.microsoft.com/office/drawing/2014/main" id="{F8D58A07-9925-419A-892F-FB99C1F80C72}"/>
              </a:ext>
            </a:extLst>
          </p:cNvPr>
          <p:cNvCxnSpPr>
            <a:cxnSpLocks/>
          </p:cNvCxnSpPr>
          <p:nvPr userDrawn="1"/>
        </p:nvCxnSpPr>
        <p:spPr>
          <a:xfrm>
            <a:off x="914400" y="3794760"/>
            <a:ext cx="4572000" cy="0"/>
          </a:xfrm>
          <a:prstGeom prst="line">
            <a:avLst/>
          </a:prstGeom>
          <a:ln w="12700">
            <a:solidFill>
              <a:srgbClr val="FDB51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6363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solidFill>
          <a:srgbClr val="596A78"/>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B00F6-7A94-4875-A56C-92D26F7ACBBE}"/>
              </a:ext>
            </a:extLst>
          </p:cNvPr>
          <p:cNvSpPr>
            <a:spLocks noGrp="1"/>
          </p:cNvSpPr>
          <p:nvPr>
            <p:ph type="title"/>
          </p:nvPr>
        </p:nvSpPr>
        <p:spPr>
          <a:xfrm>
            <a:off x="914400" y="3063240"/>
            <a:ext cx="10363200" cy="731520"/>
          </a:xfrm>
        </p:spPr>
        <p:txBody>
          <a:bodyPr/>
          <a:lstStyle>
            <a:lvl1pP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B04E1EC3-5311-4D04-BBC4-33343A8BD46E}"/>
              </a:ext>
            </a:extLst>
          </p:cNvPr>
          <p:cNvSpPr>
            <a:spLocks noGrp="1"/>
          </p:cNvSpPr>
          <p:nvPr>
            <p:ph type="dt" sz="half" idx="10"/>
          </p:nvPr>
        </p:nvSpPr>
        <p:spPr/>
        <p:txBody>
          <a:bodyPr/>
          <a:lstStyle/>
          <a:p>
            <a:endParaRPr lang="en-US" dirty="0"/>
          </a:p>
        </p:txBody>
      </p:sp>
      <p:sp>
        <p:nvSpPr>
          <p:cNvPr id="4" name="Slide Number Placeholder 3">
            <a:extLst>
              <a:ext uri="{FF2B5EF4-FFF2-40B4-BE49-F238E27FC236}">
                <a16:creationId xmlns:a16="http://schemas.microsoft.com/office/drawing/2014/main" id="{F111CDDB-4BEA-4E91-938D-49C878775AC7}"/>
              </a:ext>
            </a:extLst>
          </p:cNvPr>
          <p:cNvSpPr>
            <a:spLocks noGrp="1"/>
          </p:cNvSpPr>
          <p:nvPr>
            <p:ph type="sldNum" sz="quarter" idx="11"/>
          </p:nvPr>
        </p:nvSpPr>
        <p:spPr/>
        <p:txBody>
          <a:bodyPr/>
          <a:lstStyle/>
          <a:p>
            <a:fld id="{856140A1-F6DA-4D17-B357-334EF68B1035}" type="slidenum">
              <a:rPr lang="en-US" smtClean="0"/>
              <a:pPr/>
              <a:t>‹#›</a:t>
            </a:fld>
            <a:endParaRPr lang="en-US" dirty="0"/>
          </a:p>
        </p:txBody>
      </p:sp>
      <p:cxnSp>
        <p:nvCxnSpPr>
          <p:cNvPr id="5" name="Straight Connector 4">
            <a:extLst>
              <a:ext uri="{FF2B5EF4-FFF2-40B4-BE49-F238E27FC236}">
                <a16:creationId xmlns:a16="http://schemas.microsoft.com/office/drawing/2014/main" id="{F8D58A07-9925-419A-892F-FB99C1F80C72}"/>
              </a:ext>
            </a:extLst>
          </p:cNvPr>
          <p:cNvCxnSpPr>
            <a:cxnSpLocks/>
          </p:cNvCxnSpPr>
          <p:nvPr userDrawn="1"/>
        </p:nvCxnSpPr>
        <p:spPr>
          <a:xfrm>
            <a:off x="914400" y="3794760"/>
            <a:ext cx="4572000" cy="0"/>
          </a:xfrm>
          <a:prstGeom prst="line">
            <a:avLst/>
          </a:prstGeom>
          <a:ln w="12700">
            <a:solidFill>
              <a:srgbClr val="FDB51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6725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2579802-801D-4849-8861-185BA2C8883D}"/>
              </a:ext>
            </a:extLst>
          </p:cNvPr>
          <p:cNvSpPr/>
          <p:nvPr userDrawn="1"/>
        </p:nvSpPr>
        <p:spPr>
          <a:xfrm>
            <a:off x="0" y="6492875"/>
            <a:ext cx="12192000"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Placeholder 1">
            <a:extLst>
              <a:ext uri="{FF2B5EF4-FFF2-40B4-BE49-F238E27FC236}">
                <a16:creationId xmlns:a16="http://schemas.microsoft.com/office/drawing/2014/main" id="{3D98C3FF-B698-4287-8778-357C678923CF}"/>
              </a:ext>
            </a:extLst>
          </p:cNvPr>
          <p:cNvSpPr>
            <a:spLocks noGrp="1"/>
          </p:cNvSpPr>
          <p:nvPr>
            <p:ph type="title"/>
          </p:nvPr>
        </p:nvSpPr>
        <p:spPr>
          <a:xfrm>
            <a:off x="914400" y="454794"/>
            <a:ext cx="10363200" cy="73152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6BD2CE1-BFBC-482A-A8F9-A32165C2F8E2}"/>
              </a:ext>
            </a:extLst>
          </p:cNvPr>
          <p:cNvSpPr>
            <a:spLocks noGrp="1"/>
          </p:cNvSpPr>
          <p:nvPr>
            <p:ph type="body" idx="1"/>
          </p:nvPr>
        </p:nvSpPr>
        <p:spPr>
          <a:xfrm>
            <a:off x="914400" y="1643514"/>
            <a:ext cx="10363200" cy="439216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3">
            <a:extLst>
              <a:ext uri="{FF2B5EF4-FFF2-40B4-BE49-F238E27FC236}">
                <a16:creationId xmlns:a16="http://schemas.microsoft.com/office/drawing/2014/main" id="{787E1586-0312-4DFB-8D3E-89111CC36B29}"/>
              </a:ext>
            </a:extLst>
          </p:cNvPr>
          <p:cNvSpPr>
            <a:spLocks noGrp="1"/>
          </p:cNvSpPr>
          <p:nvPr>
            <p:ph type="dt" sz="half" idx="2"/>
          </p:nvPr>
        </p:nvSpPr>
        <p:spPr>
          <a:xfrm>
            <a:off x="838200" y="6492875"/>
            <a:ext cx="2743200" cy="365125"/>
          </a:xfrm>
          <a:prstGeom prst="rect">
            <a:avLst/>
          </a:prstGeom>
        </p:spPr>
        <p:txBody>
          <a:bodyPr anchor="ctr"/>
          <a:lstStyle>
            <a:lvl1pPr>
              <a:defRPr sz="1400">
                <a:solidFill>
                  <a:schemeClr val="bg1">
                    <a:lumMod val="65000"/>
                  </a:schemeClr>
                </a:solidFill>
                <a:latin typeface="SF UI Display ExtLt" panose="00000300000000000000" pitchFamily="50" charset="0"/>
                <a:cs typeface="SF UI Display ExtLt" panose="00000300000000000000" pitchFamily="50" charset="0"/>
              </a:defRPr>
            </a:lvl1pPr>
          </a:lstStyle>
          <a:p>
            <a:endParaRPr lang="en-US" dirty="0"/>
          </a:p>
        </p:txBody>
      </p:sp>
      <p:sp>
        <p:nvSpPr>
          <p:cNvPr id="15" name="Slide Number Placeholder 5">
            <a:extLst>
              <a:ext uri="{FF2B5EF4-FFF2-40B4-BE49-F238E27FC236}">
                <a16:creationId xmlns:a16="http://schemas.microsoft.com/office/drawing/2014/main" id="{14726E1C-9CDD-48AC-A7C5-2DFA960C581E}"/>
              </a:ext>
            </a:extLst>
          </p:cNvPr>
          <p:cNvSpPr>
            <a:spLocks noGrp="1"/>
          </p:cNvSpPr>
          <p:nvPr>
            <p:ph type="sldNum" sz="quarter" idx="4"/>
          </p:nvPr>
        </p:nvSpPr>
        <p:spPr>
          <a:xfrm>
            <a:off x="8610600" y="6492875"/>
            <a:ext cx="2743200" cy="365125"/>
          </a:xfrm>
          <a:prstGeom prst="rect">
            <a:avLst/>
          </a:prstGeom>
        </p:spPr>
        <p:txBody>
          <a:bodyPr anchor="ctr"/>
          <a:lstStyle>
            <a:lvl1pPr algn="r">
              <a:defRPr sz="1400">
                <a:solidFill>
                  <a:schemeClr val="bg1">
                    <a:lumMod val="65000"/>
                  </a:schemeClr>
                </a:solidFill>
                <a:latin typeface="SF UI Display ExtLt" panose="00000300000000000000" pitchFamily="50" charset="0"/>
                <a:cs typeface="SF UI Display ExtLt" panose="00000300000000000000" pitchFamily="50" charset="0"/>
              </a:defRPr>
            </a:lvl1pPr>
          </a:lstStyle>
          <a:p>
            <a:fld id="{856140A1-F6DA-4D17-B357-334EF68B1035}" type="slidenum">
              <a:rPr lang="en-US" smtClean="0"/>
              <a:pPr/>
              <a:t>‹#›</a:t>
            </a:fld>
            <a:endParaRPr lang="en-US" dirty="0"/>
          </a:p>
        </p:txBody>
      </p:sp>
      <p:sp>
        <p:nvSpPr>
          <p:cNvPr id="4" name="TextBox 3">
            <a:extLst>
              <a:ext uri="{FF2B5EF4-FFF2-40B4-BE49-F238E27FC236}">
                <a16:creationId xmlns:a16="http://schemas.microsoft.com/office/drawing/2014/main" id="{28EC63F2-FA0C-F91E-3AB5-039F72DCDAB2}"/>
              </a:ext>
            </a:extLst>
          </p:cNvPr>
          <p:cNvSpPr txBox="1"/>
          <p:nvPr userDrawn="1"/>
        </p:nvSpPr>
        <p:spPr>
          <a:xfrm>
            <a:off x="4517572" y="6488668"/>
            <a:ext cx="3156857" cy="369332"/>
          </a:xfrm>
          <a:prstGeom prst="rect">
            <a:avLst/>
          </a:prstGeom>
          <a:noFill/>
        </p:spPr>
        <p:txBody>
          <a:bodyPr wrap="square" rtlCol="0">
            <a:spAutoFit/>
          </a:bodyPr>
          <a:lstStyle/>
          <a:p>
            <a:pPr algn="ctr"/>
            <a:r>
              <a:rPr lang="en-US" i="1" dirty="0">
                <a:solidFill>
                  <a:schemeClr val="bg2"/>
                </a:solidFill>
              </a:rPr>
              <a:t>Preliminary, unpublished results</a:t>
            </a:r>
          </a:p>
        </p:txBody>
      </p:sp>
    </p:spTree>
    <p:extLst>
      <p:ext uri="{BB962C8B-B14F-4D97-AF65-F5344CB8AC3E}">
        <p14:creationId xmlns:p14="http://schemas.microsoft.com/office/powerpoint/2010/main" val="19195239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hdr="0" ftr="0" dt="0"/>
  <p:txStyles>
    <p:titleStyle>
      <a:lvl1pPr algn="l" defTabSz="914400" rtl="0" eaLnBrk="1" latinLnBrk="0" hangingPunct="1">
        <a:lnSpc>
          <a:spcPct val="90000"/>
        </a:lnSpc>
        <a:spcBef>
          <a:spcPct val="0"/>
        </a:spcBef>
        <a:buNone/>
        <a:defRPr sz="3600" b="1" kern="1200">
          <a:solidFill>
            <a:srgbClr val="46535E"/>
          </a:solidFill>
          <a:latin typeface="SF UI Display" panose="00000800000000000000" pitchFamily="2" charset="0"/>
          <a:ea typeface="+mj-ea"/>
          <a:cs typeface="SF UI Display" panose="000008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46535E"/>
          </a:solidFill>
          <a:latin typeface="SF UI Display Light" panose="00000400000000000000" pitchFamily="2" charset="0"/>
          <a:ea typeface="+mn-ea"/>
          <a:cs typeface="SF UI Display Light" panose="000004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46535E"/>
          </a:solidFill>
          <a:latin typeface="SF UI Display Light" panose="00000400000000000000" pitchFamily="2" charset="0"/>
          <a:ea typeface="+mn-ea"/>
          <a:cs typeface="SF UI Display Light" panose="000004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46535E"/>
          </a:solidFill>
          <a:latin typeface="SF UI Display Light" panose="00000400000000000000" pitchFamily="2" charset="0"/>
          <a:ea typeface="+mn-ea"/>
          <a:cs typeface="SF UI Display Light" panose="000004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46535E"/>
          </a:solidFill>
          <a:latin typeface="SF UI Display Light" panose="00000400000000000000" pitchFamily="2" charset="0"/>
          <a:ea typeface="+mn-ea"/>
          <a:cs typeface="SF UI Display Light" panose="000004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46535E"/>
          </a:solidFill>
          <a:latin typeface="SF UI Display Light" panose="00000400000000000000" pitchFamily="2" charset="0"/>
          <a:ea typeface="+mn-ea"/>
          <a:cs typeface="SF UI Display Light" panose="000004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6535E"/>
        </a:solid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FFB4E1A-83EA-4AFC-B250-120DC1C6D9EC}"/>
              </a:ext>
            </a:extLst>
          </p:cNvPr>
          <p:cNvSpPr>
            <a:spLocks noGrp="1"/>
          </p:cNvSpPr>
          <p:nvPr>
            <p:ph type="body" sz="quarter" idx="14"/>
          </p:nvPr>
        </p:nvSpPr>
        <p:spPr/>
        <p:txBody>
          <a:bodyPr/>
          <a:lstStyle/>
          <a:p>
            <a:r>
              <a:rPr lang="en-US" dirty="0"/>
              <a:t>Building and occupant characteristics as predictors of temperature-related illness in American households</a:t>
            </a:r>
          </a:p>
        </p:txBody>
      </p:sp>
      <p:sp>
        <p:nvSpPr>
          <p:cNvPr id="3" name="TextBox 2">
            <a:extLst>
              <a:ext uri="{FF2B5EF4-FFF2-40B4-BE49-F238E27FC236}">
                <a16:creationId xmlns:a16="http://schemas.microsoft.com/office/drawing/2014/main" id="{285182D0-ABA1-CEC4-5501-37F39B3671F8}"/>
              </a:ext>
            </a:extLst>
          </p:cNvPr>
          <p:cNvSpPr txBox="1"/>
          <p:nvPr/>
        </p:nvSpPr>
        <p:spPr>
          <a:xfrm>
            <a:off x="0" y="6488668"/>
            <a:ext cx="4288665" cy="369332"/>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1987393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00337-EE6D-D23E-00CF-CAD8A142D1C8}"/>
              </a:ext>
            </a:extLst>
          </p:cNvPr>
          <p:cNvSpPr>
            <a:spLocks noGrp="1"/>
          </p:cNvSpPr>
          <p:nvPr>
            <p:ph type="title"/>
          </p:nvPr>
        </p:nvSpPr>
        <p:spPr/>
        <p:txBody>
          <a:bodyPr/>
          <a:lstStyle/>
          <a:p>
            <a:r>
              <a:rPr lang="en-US" dirty="0"/>
              <a:t>Machine learning model performance contd.</a:t>
            </a:r>
          </a:p>
        </p:txBody>
      </p:sp>
      <p:sp>
        <p:nvSpPr>
          <p:cNvPr id="3" name="Slide Number Placeholder 2">
            <a:extLst>
              <a:ext uri="{FF2B5EF4-FFF2-40B4-BE49-F238E27FC236}">
                <a16:creationId xmlns:a16="http://schemas.microsoft.com/office/drawing/2014/main" id="{FBEB2353-8A8B-B967-7CD5-48D7A40E9B6C}"/>
              </a:ext>
            </a:extLst>
          </p:cNvPr>
          <p:cNvSpPr>
            <a:spLocks noGrp="1"/>
          </p:cNvSpPr>
          <p:nvPr>
            <p:ph type="sldNum" sz="quarter" idx="11"/>
          </p:nvPr>
        </p:nvSpPr>
        <p:spPr/>
        <p:txBody>
          <a:bodyPr/>
          <a:lstStyle/>
          <a:p>
            <a:fld id="{856140A1-F6DA-4D17-B357-334EF68B1035}" type="slidenum">
              <a:rPr lang="en-US" smtClean="0"/>
              <a:pPr/>
              <a:t>10</a:t>
            </a:fld>
            <a:endParaRPr lang="en-US" dirty="0"/>
          </a:p>
        </p:txBody>
      </p:sp>
      <p:sp>
        <p:nvSpPr>
          <p:cNvPr id="5" name="Content Placeholder 4">
            <a:extLst>
              <a:ext uri="{FF2B5EF4-FFF2-40B4-BE49-F238E27FC236}">
                <a16:creationId xmlns:a16="http://schemas.microsoft.com/office/drawing/2014/main" id="{800063E8-0174-9A28-4DFD-C23CC424435E}"/>
              </a:ext>
            </a:extLst>
          </p:cNvPr>
          <p:cNvSpPr>
            <a:spLocks noGrp="1"/>
          </p:cNvSpPr>
          <p:nvPr>
            <p:ph idx="1"/>
          </p:nvPr>
        </p:nvSpPr>
        <p:spPr>
          <a:xfrm>
            <a:off x="914400" y="1643513"/>
            <a:ext cx="6471992" cy="4390889"/>
          </a:xfrm>
        </p:spPr>
        <p:txBody>
          <a:bodyPr>
            <a:normAutofit/>
          </a:bodyPr>
          <a:lstStyle/>
          <a:p>
            <a:r>
              <a:rPr lang="en-US" sz="2400" dirty="0"/>
              <a:t>Based on the confusion matrix:</a:t>
            </a:r>
          </a:p>
          <a:p>
            <a:pPr lvl="1"/>
            <a:r>
              <a:rPr lang="en-US" sz="2000" dirty="0"/>
              <a:t>Precision: TP/TP+FP</a:t>
            </a:r>
          </a:p>
          <a:p>
            <a:pPr lvl="1"/>
            <a:r>
              <a:rPr lang="en-US" sz="2000" dirty="0"/>
              <a:t>Recall: TP/TP+FN (same as sensitivity)</a:t>
            </a:r>
          </a:p>
          <a:p>
            <a:r>
              <a:rPr lang="en-US" sz="2400" dirty="0"/>
              <a:t>The PR curve plots these values at different thresholds</a:t>
            </a:r>
          </a:p>
          <a:p>
            <a:r>
              <a:rPr lang="en-US" sz="2400" dirty="0"/>
              <a:t>The area under the PR curve summarizes the curve into one metric</a:t>
            </a:r>
          </a:p>
          <a:p>
            <a:r>
              <a:rPr lang="en-US" sz="2400" dirty="0"/>
              <a:t>Because neither precision or recall use the number of TN, this metric is well suited for imbalanced data</a:t>
            </a:r>
          </a:p>
          <a:p>
            <a:pPr lvl="1"/>
            <a:endParaRPr lang="en-US" sz="2000" dirty="0"/>
          </a:p>
        </p:txBody>
      </p:sp>
      <p:pic>
        <p:nvPicPr>
          <p:cNvPr id="3074" name="Picture 2" descr="Precision-Recall Plot for a No Skill Classifier and a Logistic Regression Model">
            <a:extLst>
              <a:ext uri="{FF2B5EF4-FFF2-40B4-BE49-F238E27FC236}">
                <a16:creationId xmlns:a16="http://schemas.microsoft.com/office/drawing/2014/main" id="{4FA47857-604D-4929-3318-4AA57FBCC9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86392" y="3202806"/>
            <a:ext cx="4267200" cy="32004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a:extLst>
              <a:ext uri="{FF2B5EF4-FFF2-40B4-BE49-F238E27FC236}">
                <a16:creationId xmlns:a16="http://schemas.microsoft.com/office/drawing/2014/main" id="{ED9640F2-1E8A-E81C-F1C1-EC3BA2EFC446}"/>
              </a:ext>
            </a:extLst>
          </p:cNvPr>
          <p:cNvGraphicFramePr>
            <a:graphicFrameLocks noGrp="1"/>
          </p:cNvGraphicFramePr>
          <p:nvPr>
            <p:extLst>
              <p:ext uri="{D42A27DB-BD31-4B8C-83A1-F6EECF244321}">
                <p14:modId xmlns:p14="http://schemas.microsoft.com/office/powerpoint/2010/main" val="333182721"/>
              </p:ext>
            </p:extLst>
          </p:nvPr>
        </p:nvGraphicFramePr>
        <p:xfrm>
          <a:off x="7203513" y="1643513"/>
          <a:ext cx="4150287" cy="1645920"/>
        </p:xfrm>
        <a:graphic>
          <a:graphicData uri="http://schemas.openxmlformats.org/drawingml/2006/table">
            <a:tbl>
              <a:tblPr firstRow="1" bandRow="1">
                <a:tableStyleId>{2D5ABB26-0587-4C30-8999-92F81FD0307C}</a:tableStyleId>
              </a:tblPr>
              <a:tblGrid>
                <a:gridCol w="401247">
                  <a:extLst>
                    <a:ext uri="{9D8B030D-6E8A-4147-A177-3AD203B41FA5}">
                      <a16:colId xmlns:a16="http://schemas.microsoft.com/office/drawing/2014/main" val="3280150576"/>
                    </a:ext>
                  </a:extLst>
                </a:gridCol>
                <a:gridCol w="548640">
                  <a:extLst>
                    <a:ext uri="{9D8B030D-6E8A-4147-A177-3AD203B41FA5}">
                      <a16:colId xmlns:a16="http://schemas.microsoft.com/office/drawing/2014/main" val="1703282793"/>
                    </a:ext>
                  </a:extLst>
                </a:gridCol>
                <a:gridCol w="1554480">
                  <a:extLst>
                    <a:ext uri="{9D8B030D-6E8A-4147-A177-3AD203B41FA5}">
                      <a16:colId xmlns:a16="http://schemas.microsoft.com/office/drawing/2014/main" val="1496545786"/>
                    </a:ext>
                  </a:extLst>
                </a:gridCol>
                <a:gridCol w="1645920">
                  <a:extLst>
                    <a:ext uri="{9D8B030D-6E8A-4147-A177-3AD203B41FA5}">
                      <a16:colId xmlns:a16="http://schemas.microsoft.com/office/drawing/2014/main" val="1762816634"/>
                    </a:ext>
                  </a:extLst>
                </a:gridCol>
              </a:tblGrid>
              <a:tr h="264842">
                <a:tc>
                  <a:txBody>
                    <a:bodyPr/>
                    <a:lstStyle/>
                    <a:p>
                      <a:endParaRPr lang="en-US" sz="1800" dirty="0">
                        <a:solidFill>
                          <a:srgbClr val="596A78"/>
                        </a:solidFill>
                        <a:latin typeface="SF UI Display Light" panose="00000400000000000000" pitchFamily="2" charset="0"/>
                        <a:cs typeface="SF UI Display Light" panose="00000400000000000000" pitchFamily="2" charset="0"/>
                      </a:endParaRP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800" dirty="0">
                        <a:solidFill>
                          <a:srgbClr val="596A78"/>
                        </a:solidFill>
                        <a:latin typeface="SF UI Display Light" panose="00000400000000000000" pitchFamily="2" charset="0"/>
                        <a:cs typeface="SF UI Display Light" panose="00000400000000000000" pitchFamily="2" charset="0"/>
                      </a:endParaRP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Predicted</a:t>
                      </a: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12700" cap="flat" cmpd="sng" algn="ctr">
                      <a:solidFill>
                        <a:srgbClr val="596A78"/>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2386873836"/>
                  </a:ext>
                </a:extLst>
              </a:tr>
              <a:tr h="365760">
                <a:tc>
                  <a:txBody>
                    <a:bodyPr/>
                    <a:lstStyle/>
                    <a:p>
                      <a:endParaRPr lang="en-US" sz="1800">
                        <a:solidFill>
                          <a:srgbClr val="596A78"/>
                        </a:solidFill>
                        <a:latin typeface="SF UI Display Light" panose="00000400000000000000" pitchFamily="2" charset="0"/>
                        <a:cs typeface="SF UI Display Light" panose="00000400000000000000" pitchFamily="2" charset="0"/>
                      </a:endParaRP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800" dirty="0">
                        <a:solidFill>
                          <a:srgbClr val="596A78"/>
                        </a:solidFill>
                        <a:latin typeface="SF UI Display Light" panose="00000400000000000000" pitchFamily="2" charset="0"/>
                        <a:cs typeface="SF UI Display Light" panose="00000400000000000000" pitchFamily="2" charset="0"/>
                      </a:endParaRPr>
                    </a:p>
                  </a:txBody>
                  <a:tcPr>
                    <a:lnL w="28575" cap="flat" cmpd="sng" algn="ctr">
                      <a:noFill/>
                      <a:prstDash val="solid"/>
                      <a:round/>
                      <a:headEnd type="none" w="med" len="med"/>
                      <a:tailEnd type="none" w="med" len="med"/>
                    </a:lnL>
                    <a:lnR w="12700" cap="flat" cmpd="sng" algn="ctr">
                      <a:solidFill>
                        <a:srgbClr val="596A78"/>
                      </a:solidFill>
                      <a:prstDash val="solid"/>
                      <a:round/>
                      <a:headEnd type="none" w="med" len="med"/>
                      <a:tailEnd type="none" w="med" len="med"/>
                    </a:lnR>
                    <a:lnT w="28575" cap="flat" cmpd="sng" algn="ctr">
                      <a:noFill/>
                      <a:prstDash val="solid"/>
                      <a:round/>
                      <a:headEnd type="none" w="med" len="med"/>
                      <a:tailEnd type="none" w="med" len="med"/>
                    </a:lnT>
                    <a:lnB w="12700" cap="flat" cmpd="sng" algn="ctr">
                      <a:solidFill>
                        <a:srgbClr val="596A7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b="1" dirty="0">
                          <a:solidFill>
                            <a:srgbClr val="596A78"/>
                          </a:solidFill>
                          <a:latin typeface="SF UI Display Light" panose="00000400000000000000" pitchFamily="2" charset="0"/>
                          <a:cs typeface="SF UI Display Light" panose="00000400000000000000" pitchFamily="2" charset="0"/>
                        </a:rPr>
                        <a:t>Yes</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tcPr>
                </a:tc>
                <a:tc>
                  <a:txBody>
                    <a:bodyPr/>
                    <a:lstStyle/>
                    <a:p>
                      <a:pPr algn="ctr"/>
                      <a:r>
                        <a:rPr lang="en-US" sz="1800" b="1" dirty="0">
                          <a:solidFill>
                            <a:srgbClr val="596A78"/>
                          </a:solidFill>
                          <a:latin typeface="SF UI Display Light" panose="00000400000000000000" pitchFamily="2" charset="0"/>
                          <a:cs typeface="SF UI Display Light" panose="00000400000000000000" pitchFamily="2" charset="0"/>
                        </a:rPr>
                        <a:t>No</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tcPr>
                </a:tc>
                <a:extLst>
                  <a:ext uri="{0D108BD9-81ED-4DB2-BD59-A6C34878D82A}">
                    <a16:rowId xmlns:a16="http://schemas.microsoft.com/office/drawing/2014/main" val="2798598135"/>
                  </a:ext>
                </a:extLst>
              </a:tr>
              <a:tr h="457200">
                <a:tc rowSpan="2">
                  <a:txBody>
                    <a:bodyPr/>
                    <a:lstStyle/>
                    <a:p>
                      <a:r>
                        <a:rPr lang="en-US" sz="1800" dirty="0">
                          <a:solidFill>
                            <a:srgbClr val="596A78"/>
                          </a:solidFill>
                          <a:latin typeface="SF UI Display Light" panose="00000400000000000000" pitchFamily="2" charset="0"/>
                          <a:cs typeface="SF UI Display Light" panose="00000400000000000000" pitchFamily="2" charset="0"/>
                        </a:rPr>
                        <a:t>Actual</a:t>
                      </a:r>
                    </a:p>
                  </a:txBody>
                  <a:tcPr vert="vert270">
                    <a:lnL w="28575" cap="flat" cmpd="sng" algn="ctr">
                      <a:noFill/>
                      <a:prstDash val="solid"/>
                      <a:round/>
                      <a:headEnd type="none" w="med" len="med"/>
                      <a:tailEnd type="none" w="med" len="med"/>
                    </a:lnL>
                    <a:lnR w="12700" cap="flat" cmpd="sng" algn="ctr">
                      <a:solidFill>
                        <a:srgbClr val="596A78"/>
                      </a:solid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800" b="1" dirty="0">
                          <a:solidFill>
                            <a:srgbClr val="596A78"/>
                          </a:solidFill>
                          <a:latin typeface="SF UI Display Light" panose="00000400000000000000" pitchFamily="2" charset="0"/>
                          <a:cs typeface="SF UI Display Light" panose="00000400000000000000" pitchFamily="2" charset="0"/>
                        </a:rPr>
                        <a:t>Yes</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tcPr>
                </a:tc>
                <a:tc>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True positive</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solidFill>
                      <a:schemeClr val="accent4"/>
                    </a:solidFill>
                  </a:tcPr>
                </a:tc>
                <a:tc>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False negative</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solidFill>
                      <a:schemeClr val="accent4"/>
                    </a:solidFill>
                  </a:tcPr>
                </a:tc>
                <a:extLst>
                  <a:ext uri="{0D108BD9-81ED-4DB2-BD59-A6C34878D82A}">
                    <a16:rowId xmlns:a16="http://schemas.microsoft.com/office/drawing/2014/main" val="3120456396"/>
                  </a:ext>
                </a:extLst>
              </a:tr>
              <a:tr h="457200">
                <a:tc vMerge="1">
                  <a:txBody>
                    <a:bodyPr/>
                    <a:lstStyle/>
                    <a:p>
                      <a:endParaRPr lang="en-US" dirty="0"/>
                    </a:p>
                  </a:txBody>
                  <a:tcPr>
                    <a:lnL w="28575" cap="flat" cmpd="sng" algn="ctr">
                      <a:solidFill>
                        <a:srgbClr val="596A78"/>
                      </a:solidFill>
                      <a:prstDash val="solid"/>
                      <a:round/>
                      <a:headEnd type="none" w="med" len="med"/>
                      <a:tailEnd type="none" w="med" len="med"/>
                    </a:lnL>
                    <a:lnR w="28575" cap="flat" cmpd="sng" algn="ctr">
                      <a:solidFill>
                        <a:srgbClr val="596A78"/>
                      </a:solidFill>
                      <a:prstDash val="solid"/>
                      <a:round/>
                      <a:headEnd type="none" w="med" len="med"/>
                      <a:tailEnd type="none" w="med" len="med"/>
                    </a:lnR>
                    <a:lnT w="28575" cap="flat" cmpd="sng" algn="ctr">
                      <a:solidFill>
                        <a:srgbClr val="596A78"/>
                      </a:solidFill>
                      <a:prstDash val="solid"/>
                      <a:round/>
                      <a:headEnd type="none" w="med" len="med"/>
                      <a:tailEnd type="none" w="med" len="med"/>
                    </a:lnT>
                    <a:lnB w="28575" cap="flat" cmpd="sng" algn="ctr">
                      <a:solidFill>
                        <a:srgbClr val="596A78"/>
                      </a:solidFill>
                      <a:prstDash val="solid"/>
                      <a:round/>
                      <a:headEnd type="none" w="med" len="med"/>
                      <a:tailEnd type="none" w="med" len="med"/>
                    </a:lnB>
                  </a:tcPr>
                </a:tc>
                <a:tc>
                  <a:txBody>
                    <a:bodyPr/>
                    <a:lstStyle/>
                    <a:p>
                      <a:pPr algn="r"/>
                      <a:r>
                        <a:rPr lang="en-US" sz="1800" b="1" dirty="0">
                          <a:solidFill>
                            <a:srgbClr val="596A78"/>
                          </a:solidFill>
                          <a:latin typeface="SF UI Display Light" panose="00000400000000000000" pitchFamily="2" charset="0"/>
                          <a:cs typeface="SF UI Display Light" panose="00000400000000000000" pitchFamily="2" charset="0"/>
                        </a:rPr>
                        <a:t>No</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tcPr>
                </a:tc>
                <a:tc>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False positive</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solidFill>
                      <a:schemeClr val="accent4"/>
                    </a:solidFill>
                  </a:tcPr>
                </a:tc>
                <a:tc>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True negative</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noFill/>
                  </a:tcPr>
                </a:tc>
                <a:extLst>
                  <a:ext uri="{0D108BD9-81ED-4DB2-BD59-A6C34878D82A}">
                    <a16:rowId xmlns:a16="http://schemas.microsoft.com/office/drawing/2014/main" val="21795321"/>
                  </a:ext>
                </a:extLst>
              </a:tr>
            </a:tbl>
          </a:graphicData>
        </a:graphic>
      </p:graphicFrame>
    </p:spTree>
    <p:extLst>
      <p:ext uri="{BB962C8B-B14F-4D97-AF65-F5344CB8AC3E}">
        <p14:creationId xmlns:p14="http://schemas.microsoft.com/office/powerpoint/2010/main" val="3329218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8512B-13F5-14E9-9D7E-16A5D14E0D28}"/>
              </a:ext>
            </a:extLst>
          </p:cNvPr>
          <p:cNvSpPr>
            <a:spLocks noGrp="1"/>
          </p:cNvSpPr>
          <p:nvPr>
            <p:ph type="title"/>
          </p:nvPr>
        </p:nvSpPr>
        <p:spPr/>
        <p:txBody>
          <a:bodyPr/>
          <a:lstStyle/>
          <a:p>
            <a:r>
              <a:rPr lang="en-US" dirty="0"/>
              <a:t>Machine learning model performance contd.</a:t>
            </a:r>
          </a:p>
        </p:txBody>
      </p:sp>
      <p:sp>
        <p:nvSpPr>
          <p:cNvPr id="3" name="Slide Number Placeholder 2">
            <a:extLst>
              <a:ext uri="{FF2B5EF4-FFF2-40B4-BE49-F238E27FC236}">
                <a16:creationId xmlns:a16="http://schemas.microsoft.com/office/drawing/2014/main" id="{463E748A-747B-3DD2-2F1D-C849A8075186}"/>
              </a:ext>
            </a:extLst>
          </p:cNvPr>
          <p:cNvSpPr>
            <a:spLocks noGrp="1"/>
          </p:cNvSpPr>
          <p:nvPr>
            <p:ph type="sldNum" sz="quarter" idx="11"/>
          </p:nvPr>
        </p:nvSpPr>
        <p:spPr/>
        <p:txBody>
          <a:bodyPr/>
          <a:lstStyle/>
          <a:p>
            <a:fld id="{856140A1-F6DA-4D17-B357-334EF68B1035}" type="slidenum">
              <a:rPr lang="en-US" smtClean="0"/>
              <a:pPr/>
              <a:t>11</a:t>
            </a:fld>
            <a:endParaRPr lang="en-US" dirty="0"/>
          </a:p>
        </p:txBody>
      </p:sp>
      <p:sp>
        <p:nvSpPr>
          <p:cNvPr id="5" name="Content Placeholder 4">
            <a:extLst>
              <a:ext uri="{FF2B5EF4-FFF2-40B4-BE49-F238E27FC236}">
                <a16:creationId xmlns:a16="http://schemas.microsoft.com/office/drawing/2014/main" id="{222BB518-6F2E-F185-62B5-346E07465A9E}"/>
              </a:ext>
            </a:extLst>
          </p:cNvPr>
          <p:cNvSpPr>
            <a:spLocks noGrp="1"/>
          </p:cNvSpPr>
          <p:nvPr>
            <p:ph idx="1"/>
          </p:nvPr>
        </p:nvSpPr>
        <p:spPr/>
        <p:txBody>
          <a:bodyPr/>
          <a:lstStyle/>
          <a:p>
            <a:r>
              <a:rPr lang="en-US" dirty="0"/>
              <a:t>Selected hyperparameters based on area under PR curve</a:t>
            </a:r>
          </a:p>
          <a:p>
            <a:r>
              <a:rPr lang="en-US" dirty="0"/>
              <a:t>In the test set evaluated:</a:t>
            </a:r>
          </a:p>
          <a:p>
            <a:pPr lvl="1"/>
            <a:r>
              <a:rPr lang="en-US" dirty="0"/>
              <a:t>Balanced accuracy (average of sensitivity and specificity)</a:t>
            </a:r>
          </a:p>
          <a:p>
            <a:pPr lvl="1"/>
            <a:r>
              <a:rPr lang="en-US" dirty="0"/>
              <a:t>Recall</a:t>
            </a:r>
          </a:p>
          <a:p>
            <a:pPr lvl="1"/>
            <a:r>
              <a:rPr lang="en-US" dirty="0"/>
              <a:t>Precision</a:t>
            </a:r>
          </a:p>
          <a:p>
            <a:r>
              <a:rPr lang="en-US" dirty="0"/>
              <a:t>For best regression model, looked at variable coefficients to comment on variable importance</a:t>
            </a:r>
          </a:p>
          <a:p>
            <a:r>
              <a:rPr lang="en-US" dirty="0"/>
              <a:t>Also evaluated tradeoff between model accuracy and computation time</a:t>
            </a:r>
          </a:p>
        </p:txBody>
      </p:sp>
    </p:spTree>
    <p:extLst>
      <p:ext uri="{BB962C8B-B14F-4D97-AF65-F5344CB8AC3E}">
        <p14:creationId xmlns:p14="http://schemas.microsoft.com/office/powerpoint/2010/main" val="34517145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47715-55AA-B5A9-88B9-39BF280C88B9}"/>
              </a:ext>
            </a:extLst>
          </p:cNvPr>
          <p:cNvSpPr>
            <a:spLocks noGrp="1"/>
          </p:cNvSpPr>
          <p:nvPr>
            <p:ph type="title"/>
          </p:nvPr>
        </p:nvSpPr>
        <p:spPr/>
        <p:txBody>
          <a:bodyPr/>
          <a:lstStyle/>
          <a:p>
            <a:r>
              <a:rPr lang="en-US" dirty="0"/>
              <a:t>Summarize class imbalance handling</a:t>
            </a:r>
          </a:p>
        </p:txBody>
      </p:sp>
      <p:sp>
        <p:nvSpPr>
          <p:cNvPr id="3" name="Slide Number Placeholder 2">
            <a:extLst>
              <a:ext uri="{FF2B5EF4-FFF2-40B4-BE49-F238E27FC236}">
                <a16:creationId xmlns:a16="http://schemas.microsoft.com/office/drawing/2014/main" id="{5394F097-DEA4-688E-33E0-706834A854BC}"/>
              </a:ext>
            </a:extLst>
          </p:cNvPr>
          <p:cNvSpPr>
            <a:spLocks noGrp="1"/>
          </p:cNvSpPr>
          <p:nvPr>
            <p:ph type="sldNum" sz="quarter" idx="11"/>
          </p:nvPr>
        </p:nvSpPr>
        <p:spPr/>
        <p:txBody>
          <a:bodyPr/>
          <a:lstStyle/>
          <a:p>
            <a:fld id="{856140A1-F6DA-4D17-B357-334EF68B1035}" type="slidenum">
              <a:rPr lang="en-US" smtClean="0"/>
              <a:pPr/>
              <a:t>12</a:t>
            </a:fld>
            <a:endParaRPr lang="en-US" dirty="0"/>
          </a:p>
        </p:txBody>
      </p:sp>
      <p:sp>
        <p:nvSpPr>
          <p:cNvPr id="4" name="Text Placeholder 3">
            <a:extLst>
              <a:ext uri="{FF2B5EF4-FFF2-40B4-BE49-F238E27FC236}">
                <a16:creationId xmlns:a16="http://schemas.microsoft.com/office/drawing/2014/main" id="{32494FC2-79DC-55A1-D056-B1EBFED91537}"/>
              </a:ext>
            </a:extLst>
          </p:cNvPr>
          <p:cNvSpPr>
            <a:spLocks noGrp="1"/>
          </p:cNvSpPr>
          <p:nvPr>
            <p:ph type="body" sz="quarter" idx="13"/>
          </p:nvPr>
        </p:nvSpPr>
        <p:spPr/>
        <p:txBody>
          <a:bodyPr/>
          <a:lstStyle/>
          <a:p>
            <a:endParaRPr lang="en-US"/>
          </a:p>
        </p:txBody>
      </p:sp>
      <p:sp>
        <p:nvSpPr>
          <p:cNvPr id="5" name="Content Placeholder 4">
            <a:extLst>
              <a:ext uri="{FF2B5EF4-FFF2-40B4-BE49-F238E27FC236}">
                <a16:creationId xmlns:a16="http://schemas.microsoft.com/office/drawing/2014/main" id="{50510188-81AF-A91F-C468-DA48FFA3A405}"/>
              </a:ext>
            </a:extLst>
          </p:cNvPr>
          <p:cNvSpPr>
            <a:spLocks noGrp="1"/>
          </p:cNvSpPr>
          <p:nvPr>
            <p:ph idx="1"/>
          </p:nvPr>
        </p:nvSpPr>
        <p:spPr/>
        <p:txBody>
          <a:bodyPr/>
          <a:lstStyle/>
          <a:p>
            <a:pPr marL="514350" indent="-514350">
              <a:buFont typeface="+mj-lt"/>
              <a:buAutoNum type="arabicPeriod"/>
            </a:pPr>
            <a:r>
              <a:rPr lang="en-US" dirty="0"/>
              <a:t>Stratified sampling at each split of the data set based on the occurrence of temperature-related illness</a:t>
            </a:r>
          </a:p>
          <a:p>
            <a:pPr marL="514350" indent="-514350">
              <a:buFont typeface="+mj-lt"/>
              <a:buAutoNum type="arabicPeriod"/>
            </a:pPr>
            <a:r>
              <a:rPr lang="en-US" dirty="0"/>
              <a:t>Fewer k-folds to retain more minority class samples for cross-validation (10 is typical, we used 5)</a:t>
            </a:r>
          </a:p>
          <a:p>
            <a:pPr marL="514350" indent="-514350">
              <a:buFont typeface="+mj-lt"/>
              <a:buAutoNum type="arabicPeriod"/>
            </a:pPr>
            <a:r>
              <a:rPr lang="en-US" dirty="0"/>
              <a:t>Considered class-weights</a:t>
            </a:r>
          </a:p>
          <a:p>
            <a:pPr marL="514350" indent="-514350">
              <a:buFont typeface="+mj-lt"/>
              <a:buAutoNum type="arabicPeriod"/>
            </a:pPr>
            <a:r>
              <a:rPr lang="en-US" dirty="0"/>
              <a:t>Considered sub-sampling </a:t>
            </a:r>
          </a:p>
          <a:p>
            <a:pPr marL="514350" indent="-514350">
              <a:buFont typeface="+mj-lt"/>
              <a:buAutoNum type="arabicPeriod"/>
            </a:pPr>
            <a:r>
              <a:rPr lang="en-US" dirty="0"/>
              <a:t>Selected performance metrics appropriate for imbalanced data</a:t>
            </a:r>
          </a:p>
          <a:p>
            <a:endParaRPr lang="en-US" dirty="0"/>
          </a:p>
        </p:txBody>
      </p:sp>
    </p:spTree>
    <p:extLst>
      <p:ext uri="{BB962C8B-B14F-4D97-AF65-F5344CB8AC3E}">
        <p14:creationId xmlns:p14="http://schemas.microsoft.com/office/powerpoint/2010/main" val="14544121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A6059-A396-D69D-9FC5-42EEFE82BABB}"/>
              </a:ext>
            </a:extLst>
          </p:cNvPr>
          <p:cNvSpPr>
            <a:spLocks noGrp="1"/>
          </p:cNvSpPr>
          <p:nvPr>
            <p:ph type="title"/>
          </p:nvPr>
        </p:nvSpPr>
        <p:spPr/>
        <p:txBody>
          <a:bodyPr/>
          <a:lstStyle/>
          <a:p>
            <a:r>
              <a:rPr lang="en-US" dirty="0"/>
              <a:t>Comparison of input features groups</a:t>
            </a:r>
          </a:p>
        </p:txBody>
      </p:sp>
      <p:sp>
        <p:nvSpPr>
          <p:cNvPr id="3" name="Slide Number Placeholder 2">
            <a:extLst>
              <a:ext uri="{FF2B5EF4-FFF2-40B4-BE49-F238E27FC236}">
                <a16:creationId xmlns:a16="http://schemas.microsoft.com/office/drawing/2014/main" id="{EA7D0038-718A-6A2D-F5C2-2CE33FF6DB38}"/>
              </a:ext>
            </a:extLst>
          </p:cNvPr>
          <p:cNvSpPr>
            <a:spLocks noGrp="1"/>
          </p:cNvSpPr>
          <p:nvPr>
            <p:ph type="sldNum" sz="quarter" idx="11"/>
          </p:nvPr>
        </p:nvSpPr>
        <p:spPr/>
        <p:txBody>
          <a:bodyPr/>
          <a:lstStyle/>
          <a:p>
            <a:fld id="{856140A1-F6DA-4D17-B357-334EF68B1035}" type="slidenum">
              <a:rPr lang="en-US" smtClean="0"/>
              <a:pPr/>
              <a:t>13</a:t>
            </a:fld>
            <a:endParaRPr lang="en-US" dirty="0"/>
          </a:p>
        </p:txBody>
      </p:sp>
      <p:sp>
        <p:nvSpPr>
          <p:cNvPr id="4" name="Text Placeholder 3">
            <a:extLst>
              <a:ext uri="{FF2B5EF4-FFF2-40B4-BE49-F238E27FC236}">
                <a16:creationId xmlns:a16="http://schemas.microsoft.com/office/drawing/2014/main" id="{448549D2-CCA3-3650-3535-BF0BA5F2E8C4}"/>
              </a:ext>
            </a:extLst>
          </p:cNvPr>
          <p:cNvSpPr>
            <a:spLocks noGrp="1"/>
          </p:cNvSpPr>
          <p:nvPr>
            <p:ph type="body" sz="quarter" idx="13"/>
          </p:nvPr>
        </p:nvSpPr>
        <p:spPr/>
        <p:txBody>
          <a:bodyPr/>
          <a:lstStyle/>
          <a:p>
            <a:endParaRPr lang="en-US"/>
          </a:p>
        </p:txBody>
      </p:sp>
      <p:sp>
        <p:nvSpPr>
          <p:cNvPr id="5" name="Content Placeholder 4">
            <a:extLst>
              <a:ext uri="{FF2B5EF4-FFF2-40B4-BE49-F238E27FC236}">
                <a16:creationId xmlns:a16="http://schemas.microsoft.com/office/drawing/2014/main" id="{6823EBD5-681C-FBF1-671A-FB0E43B746D9}"/>
              </a:ext>
            </a:extLst>
          </p:cNvPr>
          <p:cNvSpPr>
            <a:spLocks noGrp="1"/>
          </p:cNvSpPr>
          <p:nvPr>
            <p:ph idx="1"/>
          </p:nvPr>
        </p:nvSpPr>
        <p:spPr/>
        <p:txBody>
          <a:bodyPr/>
          <a:lstStyle/>
          <a:p>
            <a:r>
              <a:rPr lang="en-US" dirty="0"/>
              <a:t>Train one set of models with Climate + Demographics variables and another with Climate + Demographics + Buildings variables</a:t>
            </a:r>
          </a:p>
          <a:p>
            <a:r>
              <a:rPr lang="en-US" dirty="0"/>
              <a:t>Compared results with paired t-test (based on bootstrapped iteration)</a:t>
            </a:r>
          </a:p>
          <a:p>
            <a:r>
              <a:rPr lang="en-US" dirty="0"/>
              <a:t>Consider p &lt; 0.05 statistically significant</a:t>
            </a:r>
          </a:p>
          <a:p>
            <a:r>
              <a:rPr lang="en-US" dirty="0"/>
              <a:t>For statistically significant results, calculate Cohen’s d for effect size</a:t>
            </a:r>
          </a:p>
          <a:p>
            <a:pPr lvl="1"/>
            <a:r>
              <a:rPr lang="en-US" dirty="0"/>
              <a:t>0.4 </a:t>
            </a:r>
            <a:r>
              <a:rPr lang="en-US" u="sng" dirty="0"/>
              <a:t>&lt;</a:t>
            </a:r>
            <a:r>
              <a:rPr lang="en-US" dirty="0"/>
              <a:t> |d| &lt; 1.15 for recommended minimum practical effect</a:t>
            </a:r>
          </a:p>
          <a:p>
            <a:pPr lvl="1"/>
            <a:r>
              <a:rPr lang="en-US" dirty="0"/>
              <a:t>1.15 </a:t>
            </a:r>
            <a:r>
              <a:rPr lang="en-US" u="sng" dirty="0"/>
              <a:t>&lt;</a:t>
            </a:r>
            <a:r>
              <a:rPr lang="en-US" dirty="0"/>
              <a:t> |d| &lt; 2.7 for moderate effect</a:t>
            </a:r>
          </a:p>
          <a:p>
            <a:pPr lvl="1"/>
            <a:r>
              <a:rPr lang="en-US" dirty="0"/>
              <a:t>|d| </a:t>
            </a:r>
            <a:r>
              <a:rPr lang="en-US" u="sng" dirty="0"/>
              <a:t>&gt;</a:t>
            </a:r>
            <a:r>
              <a:rPr lang="en-US" dirty="0"/>
              <a:t> 2.7 for strong effect</a:t>
            </a:r>
          </a:p>
          <a:p>
            <a:pPr lvl="1"/>
            <a:endParaRPr lang="en-US" dirty="0"/>
          </a:p>
        </p:txBody>
      </p:sp>
    </p:spTree>
    <p:extLst>
      <p:ext uri="{BB962C8B-B14F-4D97-AF65-F5344CB8AC3E}">
        <p14:creationId xmlns:p14="http://schemas.microsoft.com/office/powerpoint/2010/main" val="2450011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81D6EB0-AAD6-5882-50F7-8FCD294575ED}"/>
              </a:ext>
            </a:extLst>
          </p:cNvPr>
          <p:cNvSpPr>
            <a:spLocks noGrp="1"/>
          </p:cNvSpPr>
          <p:nvPr>
            <p:ph type="title"/>
          </p:nvPr>
        </p:nvSpPr>
        <p:spPr/>
        <p:txBody>
          <a:bodyPr/>
          <a:lstStyle/>
          <a:p>
            <a:r>
              <a:rPr lang="en-US" dirty="0"/>
              <a:t>Results</a:t>
            </a:r>
          </a:p>
        </p:txBody>
      </p:sp>
      <p:sp>
        <p:nvSpPr>
          <p:cNvPr id="3" name="Slide Number Placeholder 2">
            <a:extLst>
              <a:ext uri="{FF2B5EF4-FFF2-40B4-BE49-F238E27FC236}">
                <a16:creationId xmlns:a16="http://schemas.microsoft.com/office/drawing/2014/main" id="{EBDD204D-855E-9925-C763-8DA53DC817DA}"/>
              </a:ext>
            </a:extLst>
          </p:cNvPr>
          <p:cNvSpPr>
            <a:spLocks noGrp="1"/>
          </p:cNvSpPr>
          <p:nvPr>
            <p:ph type="sldNum" sz="quarter" idx="11"/>
          </p:nvPr>
        </p:nvSpPr>
        <p:spPr/>
        <p:txBody>
          <a:bodyPr/>
          <a:lstStyle/>
          <a:p>
            <a:fld id="{856140A1-F6DA-4D17-B357-334EF68B1035}" type="slidenum">
              <a:rPr lang="en-US" smtClean="0"/>
              <a:pPr/>
              <a:t>14</a:t>
            </a:fld>
            <a:endParaRPr lang="en-US" dirty="0"/>
          </a:p>
        </p:txBody>
      </p:sp>
    </p:spTree>
    <p:extLst>
      <p:ext uri="{BB962C8B-B14F-4D97-AF65-F5344CB8AC3E}">
        <p14:creationId xmlns:p14="http://schemas.microsoft.com/office/powerpoint/2010/main" val="5405653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B420C23F-5006-8CE4-2644-8A39C290BC59}"/>
              </a:ext>
            </a:extLst>
          </p:cNvPr>
          <p:cNvSpPr>
            <a:spLocks noGrp="1"/>
          </p:cNvSpPr>
          <p:nvPr>
            <p:ph type="sldNum" sz="quarter" idx="11"/>
          </p:nvPr>
        </p:nvSpPr>
        <p:spPr/>
        <p:txBody>
          <a:bodyPr/>
          <a:lstStyle/>
          <a:p>
            <a:fld id="{856140A1-F6DA-4D17-B357-334EF68B1035}" type="slidenum">
              <a:rPr lang="en-US" smtClean="0"/>
              <a:pPr/>
              <a:t>15</a:t>
            </a:fld>
            <a:endParaRPr lang="en-US" dirty="0"/>
          </a:p>
        </p:txBody>
      </p:sp>
      <p:pic>
        <p:nvPicPr>
          <p:cNvPr id="10" name="Content Placeholder 9" descr="A map of the united states&#10;&#10;Description automatically generated">
            <a:extLst>
              <a:ext uri="{FF2B5EF4-FFF2-40B4-BE49-F238E27FC236}">
                <a16:creationId xmlns:a16="http://schemas.microsoft.com/office/drawing/2014/main" id="{17A825A3-F365-8D02-BC7E-460689FF4C3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33625" y="597108"/>
            <a:ext cx="7524750" cy="5334000"/>
          </a:xfrm>
        </p:spPr>
      </p:pic>
      <p:sp>
        <p:nvSpPr>
          <p:cNvPr id="15" name="Text Placeholder 14">
            <a:extLst>
              <a:ext uri="{FF2B5EF4-FFF2-40B4-BE49-F238E27FC236}">
                <a16:creationId xmlns:a16="http://schemas.microsoft.com/office/drawing/2014/main" id="{853DA41C-F2DE-9FF3-FFC7-22470532FCC8}"/>
              </a:ext>
            </a:extLst>
          </p:cNvPr>
          <p:cNvSpPr>
            <a:spLocks noGrp="1"/>
          </p:cNvSpPr>
          <p:nvPr>
            <p:ph type="body" sz="quarter" idx="13"/>
          </p:nvPr>
        </p:nvSpPr>
        <p:spPr/>
        <p:txBody>
          <a:bodyPr/>
          <a:lstStyle/>
          <a:p>
            <a:endParaRPr lang="en-US"/>
          </a:p>
        </p:txBody>
      </p:sp>
      <p:sp>
        <p:nvSpPr>
          <p:cNvPr id="8" name="TextBox 7">
            <a:extLst>
              <a:ext uri="{FF2B5EF4-FFF2-40B4-BE49-F238E27FC236}">
                <a16:creationId xmlns:a16="http://schemas.microsoft.com/office/drawing/2014/main" id="{124B56C5-01C8-8440-31F7-3851EB582AF5}"/>
              </a:ext>
            </a:extLst>
          </p:cNvPr>
          <p:cNvSpPr txBox="1"/>
          <p:nvPr/>
        </p:nvSpPr>
        <p:spPr>
          <a:xfrm>
            <a:off x="2247900" y="6060837"/>
            <a:ext cx="7696200" cy="400110"/>
          </a:xfrm>
          <a:prstGeom prst="rect">
            <a:avLst/>
          </a:prstGeom>
          <a:noFill/>
        </p:spPr>
        <p:txBody>
          <a:bodyPr wrap="square">
            <a:spAutoFit/>
          </a:bodyPr>
          <a:lstStyle/>
          <a:p>
            <a:pPr algn="ctr"/>
            <a:r>
              <a:rPr lang="en-US" sz="2000" dirty="0">
                <a:latin typeface="SF UI Display Light" panose="00000400000000000000" pitchFamily="2" charset="0"/>
                <a:cs typeface="SF UI Display Light" panose="00000400000000000000" pitchFamily="2" charset="0"/>
              </a:rPr>
              <a:t>Figure 1: Prevalence of temperature-related illness in U.S. households </a:t>
            </a:r>
            <a:endParaRPr lang="en-US" sz="2000" dirty="0"/>
          </a:p>
        </p:txBody>
      </p:sp>
    </p:spTree>
    <p:extLst>
      <p:ext uri="{BB962C8B-B14F-4D97-AF65-F5344CB8AC3E}">
        <p14:creationId xmlns:p14="http://schemas.microsoft.com/office/powerpoint/2010/main" val="18293146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F5EB3C0-3E89-9635-5883-7FA3F06B96D0}"/>
              </a:ext>
            </a:extLst>
          </p:cNvPr>
          <p:cNvSpPr>
            <a:spLocks noGrp="1"/>
          </p:cNvSpPr>
          <p:nvPr>
            <p:ph type="sldNum" sz="quarter" idx="11"/>
          </p:nvPr>
        </p:nvSpPr>
        <p:spPr/>
        <p:txBody>
          <a:bodyPr/>
          <a:lstStyle/>
          <a:p>
            <a:fld id="{856140A1-F6DA-4D17-B357-334EF68B1035}" type="slidenum">
              <a:rPr lang="en-US" smtClean="0"/>
              <a:pPr/>
              <a:t>16</a:t>
            </a:fld>
            <a:endParaRPr lang="en-US" dirty="0"/>
          </a:p>
        </p:txBody>
      </p:sp>
      <p:pic>
        <p:nvPicPr>
          <p:cNvPr id="11" name="Content Placeholder 10">
            <a:extLst>
              <a:ext uri="{FF2B5EF4-FFF2-40B4-BE49-F238E27FC236}">
                <a16:creationId xmlns:a16="http://schemas.microsoft.com/office/drawing/2014/main" id="{3FA13751-0C8A-B522-4AF4-45C78853DB8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p:blipFill>
        <p:spPr>
          <a:xfrm>
            <a:off x="3569970" y="264106"/>
            <a:ext cx="5052060" cy="5829300"/>
          </a:xfrm>
        </p:spPr>
      </p:pic>
      <p:sp>
        <p:nvSpPr>
          <p:cNvPr id="7" name="Text Placeholder 6">
            <a:extLst>
              <a:ext uri="{FF2B5EF4-FFF2-40B4-BE49-F238E27FC236}">
                <a16:creationId xmlns:a16="http://schemas.microsoft.com/office/drawing/2014/main" id="{4B49F5A3-5E95-9AA7-0BF7-93E946EFFBFB}"/>
              </a:ext>
            </a:extLst>
          </p:cNvPr>
          <p:cNvSpPr>
            <a:spLocks noGrp="1"/>
          </p:cNvSpPr>
          <p:nvPr>
            <p:ph type="body" sz="quarter" idx="13"/>
          </p:nvPr>
        </p:nvSpPr>
        <p:spPr/>
        <p:txBody>
          <a:bodyPr/>
          <a:lstStyle/>
          <a:p>
            <a:endParaRPr lang="en-US"/>
          </a:p>
        </p:txBody>
      </p:sp>
      <p:sp>
        <p:nvSpPr>
          <p:cNvPr id="12" name="TextBox 11">
            <a:extLst>
              <a:ext uri="{FF2B5EF4-FFF2-40B4-BE49-F238E27FC236}">
                <a16:creationId xmlns:a16="http://schemas.microsoft.com/office/drawing/2014/main" id="{05EF91D9-3545-1F31-7B11-F3AA8C7DC414}"/>
              </a:ext>
            </a:extLst>
          </p:cNvPr>
          <p:cNvSpPr txBox="1"/>
          <p:nvPr/>
        </p:nvSpPr>
        <p:spPr>
          <a:xfrm>
            <a:off x="2247900" y="6093406"/>
            <a:ext cx="7696200" cy="400110"/>
          </a:xfrm>
          <a:prstGeom prst="rect">
            <a:avLst/>
          </a:prstGeom>
          <a:noFill/>
        </p:spPr>
        <p:txBody>
          <a:bodyPr wrap="square">
            <a:spAutoFit/>
          </a:bodyPr>
          <a:lstStyle/>
          <a:p>
            <a:pPr algn="ctr"/>
            <a:r>
              <a:rPr lang="en-US" sz="2000" dirty="0">
                <a:latin typeface="SF UI Display Light" panose="00000400000000000000" pitchFamily="2" charset="0"/>
                <a:cs typeface="SF UI Display Light" panose="00000400000000000000" pitchFamily="2" charset="0"/>
              </a:rPr>
              <a:t>Figure 2: Predicting temperature-related illness</a:t>
            </a:r>
            <a:endParaRPr lang="en-US" sz="2000" dirty="0"/>
          </a:p>
        </p:txBody>
      </p:sp>
    </p:spTree>
    <p:extLst>
      <p:ext uri="{BB962C8B-B14F-4D97-AF65-F5344CB8AC3E}">
        <p14:creationId xmlns:p14="http://schemas.microsoft.com/office/powerpoint/2010/main" val="31239988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5187888-4DD0-941A-1F7A-A6D0081E54F7}"/>
              </a:ext>
            </a:extLst>
          </p:cNvPr>
          <p:cNvSpPr>
            <a:spLocks noGrp="1"/>
          </p:cNvSpPr>
          <p:nvPr>
            <p:ph type="sldNum" sz="quarter" idx="11"/>
          </p:nvPr>
        </p:nvSpPr>
        <p:spPr/>
        <p:txBody>
          <a:bodyPr/>
          <a:lstStyle/>
          <a:p>
            <a:fld id="{856140A1-F6DA-4D17-B357-334EF68B1035}" type="slidenum">
              <a:rPr lang="en-US" smtClean="0"/>
              <a:pPr/>
              <a:t>17</a:t>
            </a:fld>
            <a:endParaRPr lang="en-US" dirty="0"/>
          </a:p>
        </p:txBody>
      </p:sp>
      <p:sp>
        <p:nvSpPr>
          <p:cNvPr id="12" name="Text Placeholder 11">
            <a:extLst>
              <a:ext uri="{FF2B5EF4-FFF2-40B4-BE49-F238E27FC236}">
                <a16:creationId xmlns:a16="http://schemas.microsoft.com/office/drawing/2014/main" id="{CF7CC2BA-1529-BFDC-B442-DEE59E4830D3}"/>
              </a:ext>
            </a:extLst>
          </p:cNvPr>
          <p:cNvSpPr>
            <a:spLocks noGrp="1"/>
          </p:cNvSpPr>
          <p:nvPr>
            <p:ph type="body" sz="quarter" idx="13"/>
          </p:nvPr>
        </p:nvSpPr>
        <p:spPr/>
        <p:txBody>
          <a:bodyPr/>
          <a:lstStyle/>
          <a:p>
            <a:endParaRPr lang="en-US"/>
          </a:p>
        </p:txBody>
      </p:sp>
      <p:sp>
        <p:nvSpPr>
          <p:cNvPr id="7" name="TextBox 6">
            <a:extLst>
              <a:ext uri="{FF2B5EF4-FFF2-40B4-BE49-F238E27FC236}">
                <a16:creationId xmlns:a16="http://schemas.microsoft.com/office/drawing/2014/main" id="{97E47445-B3DF-B5AA-0D01-34CE05A8C07D}"/>
              </a:ext>
            </a:extLst>
          </p:cNvPr>
          <p:cNvSpPr txBox="1"/>
          <p:nvPr/>
        </p:nvSpPr>
        <p:spPr>
          <a:xfrm>
            <a:off x="2247900" y="6092130"/>
            <a:ext cx="7696200" cy="400110"/>
          </a:xfrm>
          <a:prstGeom prst="rect">
            <a:avLst/>
          </a:prstGeom>
          <a:noFill/>
        </p:spPr>
        <p:txBody>
          <a:bodyPr wrap="square">
            <a:spAutoFit/>
          </a:bodyPr>
          <a:lstStyle/>
          <a:p>
            <a:pPr algn="ctr"/>
            <a:r>
              <a:rPr lang="en-US" sz="2000" dirty="0">
                <a:latin typeface="SF UI Display Light" panose="00000400000000000000" pitchFamily="2" charset="0"/>
                <a:cs typeface="SF UI Display Light" panose="00000400000000000000" pitchFamily="2" charset="0"/>
              </a:rPr>
              <a:t>Figure 2a and 2b: Machine learning model performance</a:t>
            </a:r>
            <a:endParaRPr lang="en-US" sz="2000" dirty="0"/>
          </a:p>
        </p:txBody>
      </p:sp>
      <p:pic>
        <p:nvPicPr>
          <p:cNvPr id="16" name="Picture 15">
            <a:extLst>
              <a:ext uri="{FF2B5EF4-FFF2-40B4-BE49-F238E27FC236}">
                <a16:creationId xmlns:a16="http://schemas.microsoft.com/office/drawing/2014/main" id="{F18A8F7B-EBF7-F69D-DFB3-13B89156B244}"/>
              </a:ext>
            </a:extLst>
          </p:cNvPr>
          <p:cNvPicPr>
            <a:picLocks noChangeAspect="1"/>
          </p:cNvPicPr>
          <p:nvPr/>
        </p:nvPicPr>
        <p:blipFill rotWithShape="1">
          <a:blip r:embed="rId3">
            <a:extLst>
              <a:ext uri="{28A0092B-C50C-407E-A947-70E740481C1C}">
                <a14:useLocalDpi xmlns:a14="http://schemas.microsoft.com/office/drawing/2010/main" val="0"/>
              </a:ext>
            </a:extLst>
          </a:blip>
          <a:srcRect b="45647"/>
          <a:stretch/>
        </p:blipFill>
        <p:spPr>
          <a:xfrm>
            <a:off x="1638300" y="500201"/>
            <a:ext cx="8915400" cy="5591294"/>
          </a:xfrm>
          <a:prstGeom prst="rect">
            <a:avLst/>
          </a:prstGeom>
        </p:spPr>
      </p:pic>
    </p:spTree>
    <p:extLst>
      <p:ext uri="{BB962C8B-B14F-4D97-AF65-F5344CB8AC3E}">
        <p14:creationId xmlns:p14="http://schemas.microsoft.com/office/powerpoint/2010/main" val="9461691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685DC15-1A3D-C7E5-9CDC-4864A16FD657}"/>
              </a:ext>
            </a:extLst>
          </p:cNvPr>
          <p:cNvSpPr>
            <a:spLocks noGrp="1"/>
          </p:cNvSpPr>
          <p:nvPr>
            <p:ph type="sldNum" sz="quarter" idx="11"/>
          </p:nvPr>
        </p:nvSpPr>
        <p:spPr/>
        <p:txBody>
          <a:bodyPr/>
          <a:lstStyle/>
          <a:p>
            <a:fld id="{856140A1-F6DA-4D17-B357-334EF68B1035}" type="slidenum">
              <a:rPr lang="en-US" smtClean="0"/>
              <a:pPr/>
              <a:t>18</a:t>
            </a:fld>
            <a:endParaRPr lang="en-US" dirty="0"/>
          </a:p>
        </p:txBody>
      </p:sp>
      <p:pic>
        <p:nvPicPr>
          <p:cNvPr id="5" name="Content Placeholder 10">
            <a:extLst>
              <a:ext uri="{FF2B5EF4-FFF2-40B4-BE49-F238E27FC236}">
                <a16:creationId xmlns:a16="http://schemas.microsoft.com/office/drawing/2014/main" id="{B2F3F8A4-CE97-F4BC-F2C8-0EB9D8951840}"/>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53611"/>
          <a:stretch/>
        </p:blipFill>
        <p:spPr>
          <a:xfrm>
            <a:off x="1638300" y="786204"/>
            <a:ext cx="8915400" cy="4772034"/>
          </a:xfrm>
        </p:spPr>
      </p:pic>
      <p:sp>
        <p:nvSpPr>
          <p:cNvPr id="8" name="Text Placeholder 7">
            <a:extLst>
              <a:ext uri="{FF2B5EF4-FFF2-40B4-BE49-F238E27FC236}">
                <a16:creationId xmlns:a16="http://schemas.microsoft.com/office/drawing/2014/main" id="{85AC472F-F565-E7A3-CED8-B8B70D9F09B0}"/>
              </a:ext>
            </a:extLst>
          </p:cNvPr>
          <p:cNvSpPr>
            <a:spLocks noGrp="1"/>
          </p:cNvSpPr>
          <p:nvPr>
            <p:ph type="body" sz="quarter" idx="13"/>
          </p:nvPr>
        </p:nvSpPr>
        <p:spPr/>
        <p:txBody>
          <a:bodyPr/>
          <a:lstStyle/>
          <a:p>
            <a:endParaRPr lang="en-US"/>
          </a:p>
        </p:txBody>
      </p:sp>
      <p:sp>
        <p:nvSpPr>
          <p:cNvPr id="7" name="TextBox 6">
            <a:extLst>
              <a:ext uri="{FF2B5EF4-FFF2-40B4-BE49-F238E27FC236}">
                <a16:creationId xmlns:a16="http://schemas.microsoft.com/office/drawing/2014/main" id="{AC2918C1-A7A1-5C3E-DC4A-2182752E94F3}"/>
              </a:ext>
            </a:extLst>
          </p:cNvPr>
          <p:cNvSpPr txBox="1"/>
          <p:nvPr/>
        </p:nvSpPr>
        <p:spPr>
          <a:xfrm>
            <a:off x="2247900" y="5671686"/>
            <a:ext cx="7696200" cy="400110"/>
          </a:xfrm>
          <a:prstGeom prst="rect">
            <a:avLst/>
          </a:prstGeom>
          <a:noFill/>
        </p:spPr>
        <p:txBody>
          <a:bodyPr wrap="square">
            <a:spAutoFit/>
          </a:bodyPr>
          <a:lstStyle/>
          <a:p>
            <a:pPr algn="ctr"/>
            <a:r>
              <a:rPr lang="en-US" sz="2000" dirty="0">
                <a:latin typeface="SF UI Display Light" panose="00000400000000000000" pitchFamily="2" charset="0"/>
                <a:cs typeface="SF UI Display Light" panose="00000400000000000000" pitchFamily="2" charset="0"/>
              </a:rPr>
              <a:t>Figure 2c: Variable coefficients from top regression model</a:t>
            </a:r>
            <a:endParaRPr lang="en-US" sz="2000" dirty="0"/>
          </a:p>
        </p:txBody>
      </p:sp>
    </p:spTree>
    <p:extLst>
      <p:ext uri="{BB962C8B-B14F-4D97-AF65-F5344CB8AC3E}">
        <p14:creationId xmlns:p14="http://schemas.microsoft.com/office/powerpoint/2010/main" val="28850609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2B038-1273-40F2-8122-B72D0B5BF15F}"/>
              </a:ext>
            </a:extLst>
          </p:cNvPr>
          <p:cNvSpPr>
            <a:spLocks noGrp="1"/>
          </p:cNvSpPr>
          <p:nvPr>
            <p:ph type="title"/>
          </p:nvPr>
        </p:nvSpPr>
        <p:spPr/>
        <p:txBody>
          <a:bodyPr/>
          <a:lstStyle/>
          <a:p>
            <a:r>
              <a:rPr lang="en-US" dirty="0"/>
              <a:t>Discussion</a:t>
            </a:r>
          </a:p>
        </p:txBody>
      </p:sp>
      <p:sp>
        <p:nvSpPr>
          <p:cNvPr id="3" name="Slide Number Placeholder 2">
            <a:extLst>
              <a:ext uri="{FF2B5EF4-FFF2-40B4-BE49-F238E27FC236}">
                <a16:creationId xmlns:a16="http://schemas.microsoft.com/office/drawing/2014/main" id="{7BC7AE1B-F3D3-474C-9331-75D2B03D0DED}"/>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6140A1-F6DA-4D17-B357-334EF68B1035}" type="slidenum">
              <a:rPr kumimoji="0" lang="en-US" sz="1400" b="0" i="0" u="none" strike="noStrike" kern="1200" cap="none" spc="0" normalizeH="0" baseline="0" noProof="0" smtClean="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400" b="0" i="0" u="none" strike="noStrike" kern="1200" cap="none" spc="0" normalizeH="0" baseline="0" noProof="0" dirty="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endParaRPr>
          </a:p>
        </p:txBody>
      </p:sp>
      <p:sp>
        <p:nvSpPr>
          <p:cNvPr id="5" name="Content Placeholder 4">
            <a:extLst>
              <a:ext uri="{FF2B5EF4-FFF2-40B4-BE49-F238E27FC236}">
                <a16:creationId xmlns:a16="http://schemas.microsoft.com/office/drawing/2014/main" id="{8677D561-4177-4EF9-964E-5016E05E817B}"/>
              </a:ext>
            </a:extLst>
          </p:cNvPr>
          <p:cNvSpPr>
            <a:spLocks noGrp="1"/>
          </p:cNvSpPr>
          <p:nvPr>
            <p:ph idx="1"/>
          </p:nvPr>
        </p:nvSpPr>
        <p:spPr/>
        <p:txBody>
          <a:bodyPr>
            <a:normAutofit/>
          </a:bodyPr>
          <a:lstStyle/>
          <a:p>
            <a:r>
              <a:rPr lang="en-US" sz="2400" dirty="0"/>
              <a:t>Study demonstrates that we can predict temperature-related illness to relatively high accuracy (up to 85%) but precision is low (around 5%) </a:t>
            </a:r>
          </a:p>
          <a:p>
            <a:r>
              <a:rPr lang="en-US" sz="2400" dirty="0"/>
              <a:t>Therefore, we predict many false positives, but that could be due to temperature-related illness being underreported</a:t>
            </a:r>
          </a:p>
          <a:p>
            <a:r>
              <a:rPr lang="en-US" sz="2400" dirty="0"/>
              <a:t>Energy insecurity is by-far the most important predictor of temperature-related illness, in line with heat death investigations in Maricopa County, Arizona</a:t>
            </a:r>
          </a:p>
          <a:p>
            <a:r>
              <a:rPr lang="en-US" sz="2400" dirty="0"/>
              <a:t>This gives public health authorities a pathway to </a:t>
            </a:r>
          </a:p>
          <a:p>
            <a:pPr marL="914400" lvl="1" indent="-457200">
              <a:buFont typeface="+mj-lt"/>
              <a:buAutoNum type="arabicPeriod"/>
            </a:pPr>
            <a:r>
              <a:rPr lang="en-US" sz="2000" dirty="0"/>
              <a:t>Prioritize data collection to identify at-risk households more accurately </a:t>
            </a:r>
          </a:p>
          <a:p>
            <a:pPr marL="914400" lvl="1" indent="-457200">
              <a:buFont typeface="+mj-lt"/>
              <a:buAutoNum type="arabicPeriod"/>
            </a:pPr>
            <a:r>
              <a:rPr lang="en-US" sz="2000" dirty="0"/>
              <a:t>Design more effective interventions to prevent temperature-related illness (e.g. British Columbia launched a $10 million program last summer to distribute window AC units to vulnerable households)</a:t>
            </a:r>
          </a:p>
        </p:txBody>
      </p:sp>
    </p:spTree>
    <p:extLst>
      <p:ext uri="{BB962C8B-B14F-4D97-AF65-F5344CB8AC3E}">
        <p14:creationId xmlns:p14="http://schemas.microsoft.com/office/powerpoint/2010/main" val="7947910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Diagram&#10;&#10;Description automatically generated">
            <a:extLst>
              <a:ext uri="{FF2B5EF4-FFF2-40B4-BE49-F238E27FC236}">
                <a16:creationId xmlns:a16="http://schemas.microsoft.com/office/drawing/2014/main" id="{86287F03-C9D4-4F8B-B039-C4CF147E918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84956" y="369340"/>
            <a:ext cx="5622088" cy="5665734"/>
          </a:xfrm>
        </p:spPr>
      </p:pic>
      <p:sp>
        <p:nvSpPr>
          <p:cNvPr id="6" name="Text Placeholder 5">
            <a:extLst>
              <a:ext uri="{FF2B5EF4-FFF2-40B4-BE49-F238E27FC236}">
                <a16:creationId xmlns:a16="http://schemas.microsoft.com/office/drawing/2014/main" id="{CAABC563-FABE-4FC1-83AF-06036DBD058C}"/>
              </a:ext>
            </a:extLst>
          </p:cNvPr>
          <p:cNvSpPr>
            <a:spLocks noGrp="1"/>
          </p:cNvSpPr>
          <p:nvPr>
            <p:ph type="body" sz="quarter" idx="13"/>
          </p:nvPr>
        </p:nvSpPr>
        <p:spPr>
          <a:xfrm>
            <a:off x="3949720" y="6122900"/>
            <a:ext cx="4292557" cy="365760"/>
          </a:xfrm>
        </p:spPr>
        <p:txBody>
          <a:bodyPr>
            <a:normAutofit/>
          </a:bodyPr>
          <a:lstStyle/>
          <a:p>
            <a:r>
              <a:rPr lang="en-US" dirty="0"/>
              <a:t>Image source: NYC Climate Resiliency Design Guidelines</a:t>
            </a:r>
          </a:p>
        </p:txBody>
      </p:sp>
      <p:sp>
        <p:nvSpPr>
          <p:cNvPr id="21" name="Slide Number Placeholder 20">
            <a:extLst>
              <a:ext uri="{FF2B5EF4-FFF2-40B4-BE49-F238E27FC236}">
                <a16:creationId xmlns:a16="http://schemas.microsoft.com/office/drawing/2014/main" id="{37B4D026-ED4E-4AB2-A779-68D54FD2D39F}"/>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6140A1-F6DA-4D17-B357-334EF68B1035}" type="slidenum">
              <a:rPr kumimoji="0" lang="en-US" sz="1400" b="0" i="0" u="none" strike="noStrike" kern="1200" cap="none" spc="0" normalizeH="0" baseline="0" noProof="0" smtClean="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400" b="0" i="0" u="none" strike="noStrike" kern="1200" cap="none" spc="0" normalizeH="0" baseline="0" noProof="0" dirty="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endParaRPr>
          </a:p>
        </p:txBody>
      </p:sp>
      <p:sp>
        <p:nvSpPr>
          <p:cNvPr id="38" name="Content Placeholder 4">
            <a:extLst>
              <a:ext uri="{FF2B5EF4-FFF2-40B4-BE49-F238E27FC236}">
                <a16:creationId xmlns:a16="http://schemas.microsoft.com/office/drawing/2014/main" id="{79AF6235-8DB8-4BCF-9649-9CBC3F615A98}"/>
              </a:ext>
            </a:extLst>
          </p:cNvPr>
          <p:cNvSpPr txBox="1">
            <a:spLocks/>
          </p:cNvSpPr>
          <p:nvPr/>
        </p:nvSpPr>
        <p:spPr>
          <a:xfrm>
            <a:off x="510720" y="1007723"/>
            <a:ext cx="4790942" cy="21944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46535E"/>
                </a:solidFill>
                <a:latin typeface="SF UI Display Light" panose="00000400000000000000" pitchFamily="2" charset="0"/>
                <a:ea typeface="+mn-ea"/>
                <a:cs typeface="SF UI Display Light" panose="000004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46535E"/>
                </a:solidFill>
                <a:latin typeface="SF UI Display Light" panose="00000400000000000000" pitchFamily="2" charset="0"/>
                <a:ea typeface="+mn-ea"/>
                <a:cs typeface="SF UI Display Light" panose="000004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46535E"/>
                </a:solidFill>
                <a:latin typeface="SF UI Display Light" panose="00000400000000000000" pitchFamily="2" charset="0"/>
                <a:ea typeface="+mn-ea"/>
                <a:cs typeface="SF UI Display Light" panose="000004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46535E"/>
                </a:solidFill>
                <a:latin typeface="SF UI Display Light" panose="00000400000000000000" pitchFamily="2" charset="0"/>
                <a:ea typeface="+mn-ea"/>
                <a:cs typeface="SF UI Display Light" panose="000004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46535E"/>
                </a:solidFill>
                <a:latin typeface="SF UI Display Light" panose="00000400000000000000" pitchFamily="2" charset="0"/>
                <a:ea typeface="+mn-ea"/>
                <a:cs typeface="SF UI Display Light" panose="000004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lvl="0" indent="-514350">
              <a:buFont typeface="+mj-lt"/>
              <a:buAutoNum type="arabicPeriod"/>
            </a:pPr>
            <a:r>
              <a:rPr lang="en-US" sz="2000" dirty="0"/>
              <a:t>Would a HVI with detailed information about the building be more accurate at predicting the risk of health hazards? If so, by how much?</a:t>
            </a:r>
          </a:p>
          <a:p>
            <a:pPr marL="514350" lvl="0" indent="-514350">
              <a:buFont typeface="+mj-lt"/>
              <a:buAutoNum type="arabicPeriod"/>
            </a:pPr>
            <a:r>
              <a:rPr lang="en-US" sz="2000" dirty="0"/>
              <a:t>Which building and occupant characteristics contribute most to predicting the risk of a health hazards?</a:t>
            </a:r>
          </a:p>
        </p:txBody>
      </p:sp>
    </p:spTree>
    <p:extLst>
      <p:ext uri="{BB962C8B-B14F-4D97-AF65-F5344CB8AC3E}">
        <p14:creationId xmlns:p14="http://schemas.microsoft.com/office/powerpoint/2010/main" val="1907887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12BD0-1F75-446D-97D2-A285BA3CE755}"/>
              </a:ext>
            </a:extLst>
          </p:cNvPr>
          <p:cNvSpPr>
            <a:spLocks noGrp="1"/>
          </p:cNvSpPr>
          <p:nvPr>
            <p:ph type="title"/>
          </p:nvPr>
        </p:nvSpPr>
        <p:spPr/>
        <p:txBody>
          <a:bodyPr/>
          <a:lstStyle/>
          <a:p>
            <a:r>
              <a:rPr lang="en-US" dirty="0"/>
              <a:t>Limitations</a:t>
            </a:r>
          </a:p>
        </p:txBody>
      </p:sp>
      <p:sp>
        <p:nvSpPr>
          <p:cNvPr id="3" name="Slide Number Placeholder 2">
            <a:extLst>
              <a:ext uri="{FF2B5EF4-FFF2-40B4-BE49-F238E27FC236}">
                <a16:creationId xmlns:a16="http://schemas.microsoft.com/office/drawing/2014/main" id="{8C3D16C8-C0A0-41C6-B636-68512FFB23EC}"/>
              </a:ext>
            </a:extLst>
          </p:cNvPr>
          <p:cNvSpPr>
            <a:spLocks noGrp="1"/>
          </p:cNvSpPr>
          <p:nvPr>
            <p:ph type="sldNum" sz="quarter" idx="11"/>
          </p:nvPr>
        </p:nvSpPr>
        <p:spPr/>
        <p:txBody>
          <a:bodyPr/>
          <a:lstStyle/>
          <a:p>
            <a:fld id="{856140A1-F6DA-4D17-B357-334EF68B1035}" type="slidenum">
              <a:rPr lang="en-US" smtClean="0"/>
              <a:pPr/>
              <a:t>20</a:t>
            </a:fld>
            <a:endParaRPr lang="en-US" dirty="0"/>
          </a:p>
        </p:txBody>
      </p:sp>
      <p:sp>
        <p:nvSpPr>
          <p:cNvPr id="4" name="Text Placeholder 3">
            <a:extLst>
              <a:ext uri="{FF2B5EF4-FFF2-40B4-BE49-F238E27FC236}">
                <a16:creationId xmlns:a16="http://schemas.microsoft.com/office/drawing/2014/main" id="{A30FF868-F612-4EE1-B88D-2447BA7661B0}"/>
              </a:ext>
            </a:extLst>
          </p:cNvPr>
          <p:cNvSpPr>
            <a:spLocks noGrp="1"/>
          </p:cNvSpPr>
          <p:nvPr>
            <p:ph type="body" sz="quarter" idx="13"/>
          </p:nvPr>
        </p:nvSpPr>
        <p:spPr/>
        <p:txBody>
          <a:bodyPr/>
          <a:lstStyle/>
          <a:p>
            <a:endParaRPr lang="en-US"/>
          </a:p>
        </p:txBody>
      </p:sp>
      <p:sp>
        <p:nvSpPr>
          <p:cNvPr id="5" name="Content Placeholder 4">
            <a:extLst>
              <a:ext uri="{FF2B5EF4-FFF2-40B4-BE49-F238E27FC236}">
                <a16:creationId xmlns:a16="http://schemas.microsoft.com/office/drawing/2014/main" id="{DADF3080-BCF1-4430-9A92-1B2ED644F3FF}"/>
              </a:ext>
            </a:extLst>
          </p:cNvPr>
          <p:cNvSpPr>
            <a:spLocks noGrp="1"/>
          </p:cNvSpPr>
          <p:nvPr>
            <p:ph idx="1"/>
          </p:nvPr>
        </p:nvSpPr>
        <p:spPr/>
        <p:txBody>
          <a:bodyPr/>
          <a:lstStyle/>
          <a:p>
            <a:r>
              <a:rPr lang="en-US" dirty="0"/>
              <a:t>RECS only represents homes occupied as primary residence and most notably does not include nursing homes</a:t>
            </a:r>
          </a:p>
          <a:p>
            <a:r>
              <a:rPr lang="en-US" dirty="0"/>
              <a:t>RECS is self-reported by household resident</a:t>
            </a:r>
          </a:p>
        </p:txBody>
      </p:sp>
    </p:spTree>
    <p:extLst>
      <p:ext uri="{BB962C8B-B14F-4D97-AF65-F5344CB8AC3E}">
        <p14:creationId xmlns:p14="http://schemas.microsoft.com/office/powerpoint/2010/main" val="14586871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C399A-CDA7-212D-76D0-F982578A524C}"/>
              </a:ext>
            </a:extLst>
          </p:cNvPr>
          <p:cNvSpPr>
            <a:spLocks noGrp="1"/>
          </p:cNvSpPr>
          <p:nvPr>
            <p:ph type="title"/>
          </p:nvPr>
        </p:nvSpPr>
        <p:spPr/>
        <p:txBody>
          <a:bodyPr/>
          <a:lstStyle/>
          <a:p>
            <a:r>
              <a:rPr lang="en-US" dirty="0"/>
              <a:t>Specific questions</a:t>
            </a:r>
          </a:p>
        </p:txBody>
      </p:sp>
      <p:sp>
        <p:nvSpPr>
          <p:cNvPr id="3" name="Slide Number Placeholder 2">
            <a:extLst>
              <a:ext uri="{FF2B5EF4-FFF2-40B4-BE49-F238E27FC236}">
                <a16:creationId xmlns:a16="http://schemas.microsoft.com/office/drawing/2014/main" id="{833927F8-63A0-C1C9-0481-E0E4834E5EA1}"/>
              </a:ext>
            </a:extLst>
          </p:cNvPr>
          <p:cNvSpPr>
            <a:spLocks noGrp="1"/>
          </p:cNvSpPr>
          <p:nvPr>
            <p:ph type="sldNum" sz="quarter" idx="11"/>
          </p:nvPr>
        </p:nvSpPr>
        <p:spPr/>
        <p:txBody>
          <a:bodyPr/>
          <a:lstStyle/>
          <a:p>
            <a:fld id="{856140A1-F6DA-4D17-B357-334EF68B1035}" type="slidenum">
              <a:rPr lang="en-US" smtClean="0"/>
              <a:pPr/>
              <a:t>21</a:t>
            </a:fld>
            <a:endParaRPr lang="en-US" dirty="0"/>
          </a:p>
        </p:txBody>
      </p:sp>
      <p:sp>
        <p:nvSpPr>
          <p:cNvPr id="4" name="Text Placeholder 3">
            <a:extLst>
              <a:ext uri="{FF2B5EF4-FFF2-40B4-BE49-F238E27FC236}">
                <a16:creationId xmlns:a16="http://schemas.microsoft.com/office/drawing/2014/main" id="{24E01104-7866-FE5A-FE97-B79B92935056}"/>
              </a:ext>
            </a:extLst>
          </p:cNvPr>
          <p:cNvSpPr>
            <a:spLocks noGrp="1"/>
          </p:cNvSpPr>
          <p:nvPr>
            <p:ph type="body" sz="quarter" idx="13"/>
          </p:nvPr>
        </p:nvSpPr>
        <p:spPr/>
        <p:txBody>
          <a:bodyPr/>
          <a:lstStyle/>
          <a:p>
            <a:endParaRPr lang="en-US"/>
          </a:p>
        </p:txBody>
      </p:sp>
      <p:sp>
        <p:nvSpPr>
          <p:cNvPr id="5" name="Content Placeholder 4">
            <a:extLst>
              <a:ext uri="{FF2B5EF4-FFF2-40B4-BE49-F238E27FC236}">
                <a16:creationId xmlns:a16="http://schemas.microsoft.com/office/drawing/2014/main" id="{AF203930-2FDC-D182-2E0A-6797D756E4B9}"/>
              </a:ext>
            </a:extLst>
          </p:cNvPr>
          <p:cNvSpPr>
            <a:spLocks noGrp="1"/>
          </p:cNvSpPr>
          <p:nvPr>
            <p:ph idx="1"/>
          </p:nvPr>
        </p:nvSpPr>
        <p:spPr/>
        <p:txBody>
          <a:bodyPr>
            <a:normAutofit/>
          </a:bodyPr>
          <a:lstStyle/>
          <a:p>
            <a:pPr marL="514350" indent="-514350">
              <a:buFont typeface="+mj-lt"/>
              <a:buAutoNum type="arabicPeriod"/>
            </a:pPr>
            <a:r>
              <a:rPr lang="en-US" dirty="0"/>
              <a:t>How are climate variables such as design temperature calculated?</a:t>
            </a:r>
          </a:p>
          <a:p>
            <a:pPr marL="514350" indent="-514350">
              <a:buFont typeface="+mj-lt"/>
              <a:buAutoNum type="arabicPeriod"/>
            </a:pPr>
            <a:r>
              <a:rPr lang="en-US" dirty="0"/>
              <a:t>Have there been any studies validating the self-reported approach?</a:t>
            </a:r>
          </a:p>
          <a:p>
            <a:pPr marL="514350" indent="-514350">
              <a:buFont typeface="+mj-lt"/>
              <a:buAutoNum type="arabicPeriod"/>
            </a:pPr>
            <a:r>
              <a:rPr lang="en-US" dirty="0"/>
              <a:t>What is the background behind the questions regarding heat or cold-related illness? </a:t>
            </a:r>
          </a:p>
          <a:p>
            <a:pPr marL="514350" indent="-514350">
              <a:buFont typeface="+mj-lt"/>
              <a:buAutoNum type="arabicPeriod"/>
            </a:pPr>
            <a:r>
              <a:rPr lang="en-US" dirty="0"/>
              <a:t>Are there any noteworthy studies utilizing RECS data you recommend?</a:t>
            </a:r>
          </a:p>
        </p:txBody>
      </p:sp>
    </p:spTree>
    <p:extLst>
      <p:ext uri="{BB962C8B-B14F-4D97-AF65-F5344CB8AC3E}">
        <p14:creationId xmlns:p14="http://schemas.microsoft.com/office/powerpoint/2010/main" val="7857013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6BE8DB9-9339-3770-2640-062EF05F0B58}"/>
              </a:ext>
            </a:extLst>
          </p:cNvPr>
          <p:cNvSpPr>
            <a:spLocks noGrp="1"/>
          </p:cNvSpPr>
          <p:nvPr>
            <p:ph type="title"/>
          </p:nvPr>
        </p:nvSpPr>
        <p:spPr/>
        <p:txBody>
          <a:bodyPr/>
          <a:lstStyle/>
          <a:p>
            <a:r>
              <a:rPr lang="en-US" dirty="0"/>
              <a:t>Thank you for your time!</a:t>
            </a:r>
          </a:p>
        </p:txBody>
      </p:sp>
      <p:sp>
        <p:nvSpPr>
          <p:cNvPr id="3" name="Slide Number Placeholder 2">
            <a:extLst>
              <a:ext uri="{FF2B5EF4-FFF2-40B4-BE49-F238E27FC236}">
                <a16:creationId xmlns:a16="http://schemas.microsoft.com/office/drawing/2014/main" id="{7E4F6D7D-9F0E-DB10-5ECC-E97C8B361898}"/>
              </a:ext>
            </a:extLst>
          </p:cNvPr>
          <p:cNvSpPr>
            <a:spLocks noGrp="1"/>
          </p:cNvSpPr>
          <p:nvPr>
            <p:ph type="sldNum" sz="quarter" idx="11"/>
          </p:nvPr>
        </p:nvSpPr>
        <p:spPr/>
        <p:txBody>
          <a:bodyPr/>
          <a:lstStyle/>
          <a:p>
            <a:fld id="{856140A1-F6DA-4D17-B357-334EF68B1035}" type="slidenum">
              <a:rPr lang="en-US" smtClean="0"/>
              <a:pPr/>
              <a:t>22</a:t>
            </a:fld>
            <a:endParaRPr lang="en-US" dirty="0"/>
          </a:p>
        </p:txBody>
      </p:sp>
      <p:pic>
        <p:nvPicPr>
          <p:cNvPr id="7" name="Content Placeholder 10">
            <a:extLst>
              <a:ext uri="{FF2B5EF4-FFF2-40B4-BE49-F238E27FC236}">
                <a16:creationId xmlns:a16="http://schemas.microsoft.com/office/drawing/2014/main" id="{35844E39-7E78-A6FA-34C2-00E8A2CDA935}"/>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6301740" y="514350"/>
            <a:ext cx="5052060" cy="5829300"/>
          </a:xfrm>
          <a:prstGeom prst="rect">
            <a:avLst/>
          </a:prstGeom>
        </p:spPr>
      </p:pic>
    </p:spTree>
    <p:extLst>
      <p:ext uri="{BB962C8B-B14F-4D97-AF65-F5344CB8AC3E}">
        <p14:creationId xmlns:p14="http://schemas.microsoft.com/office/powerpoint/2010/main" val="21231163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960377-FA95-4AD6-9F5B-BD876CCB1DE2}"/>
              </a:ext>
            </a:extLst>
          </p:cNvPr>
          <p:cNvSpPr>
            <a:spLocks noGrp="1"/>
          </p:cNvSpPr>
          <p:nvPr>
            <p:ph type="title"/>
          </p:nvPr>
        </p:nvSpPr>
        <p:spPr/>
        <p:txBody>
          <a:bodyPr>
            <a:normAutofit/>
          </a:bodyPr>
          <a:lstStyle/>
          <a:p>
            <a:r>
              <a:rPr lang="en-US" sz="3600" dirty="0"/>
              <a:t>Residential Energy Consumption Survey (RECS)</a:t>
            </a:r>
          </a:p>
        </p:txBody>
      </p:sp>
      <p:graphicFrame>
        <p:nvGraphicFramePr>
          <p:cNvPr id="2" name="Table 2">
            <a:extLst>
              <a:ext uri="{FF2B5EF4-FFF2-40B4-BE49-F238E27FC236}">
                <a16:creationId xmlns:a16="http://schemas.microsoft.com/office/drawing/2014/main" id="{1760C4BF-9E6C-4AD5-88C1-84336290DF3A}"/>
              </a:ext>
            </a:extLst>
          </p:cNvPr>
          <p:cNvGraphicFramePr>
            <a:graphicFrameLocks noGrp="1"/>
          </p:cNvGraphicFramePr>
          <p:nvPr>
            <p:ph idx="1"/>
            <p:extLst>
              <p:ext uri="{D42A27DB-BD31-4B8C-83A1-F6EECF244321}">
                <p14:modId xmlns:p14="http://schemas.microsoft.com/office/powerpoint/2010/main" val="1098041343"/>
              </p:ext>
            </p:extLst>
          </p:nvPr>
        </p:nvGraphicFramePr>
        <p:xfrm>
          <a:off x="914400" y="1643063"/>
          <a:ext cx="10286999" cy="2743200"/>
        </p:xfrm>
        <a:graphic>
          <a:graphicData uri="http://schemas.openxmlformats.org/drawingml/2006/table">
            <a:tbl>
              <a:tblPr firstRow="1" bandRow="1">
                <a:tableStyleId>{2D5ABB26-0587-4C30-8999-92F81FD0307C}</a:tableStyleId>
              </a:tblPr>
              <a:tblGrid>
                <a:gridCol w="2112508">
                  <a:extLst>
                    <a:ext uri="{9D8B030D-6E8A-4147-A177-3AD203B41FA5}">
                      <a16:colId xmlns:a16="http://schemas.microsoft.com/office/drawing/2014/main" val="3635037542"/>
                    </a:ext>
                  </a:extLst>
                </a:gridCol>
                <a:gridCol w="8174491">
                  <a:extLst>
                    <a:ext uri="{9D8B030D-6E8A-4147-A177-3AD203B41FA5}">
                      <a16:colId xmlns:a16="http://schemas.microsoft.com/office/drawing/2014/main" val="3714601730"/>
                    </a:ext>
                  </a:extLst>
                </a:gridCol>
              </a:tblGrid>
              <a:tr h="370840">
                <a:tc>
                  <a:txBody>
                    <a:bodyPr/>
                    <a:lstStyle/>
                    <a:p>
                      <a:r>
                        <a:rPr lang="en-US" sz="2400" b="1" dirty="0">
                          <a:solidFill>
                            <a:srgbClr val="46535E"/>
                          </a:solidFill>
                          <a:latin typeface="SF UI Display Light" panose="00000400000000000000" pitchFamily="2" charset="0"/>
                          <a:cs typeface="SF UI Display Light" panose="00000400000000000000" pitchFamily="2" charset="0"/>
                        </a:rPr>
                        <a:t>Source</a:t>
                      </a:r>
                    </a:p>
                  </a:txBody>
                  <a:tcPr/>
                </a:tc>
                <a:tc>
                  <a:txBody>
                    <a:bodyPr/>
                    <a:lstStyle/>
                    <a:p>
                      <a:r>
                        <a:rPr lang="en-US" sz="2400" kern="1200" dirty="0">
                          <a:solidFill>
                            <a:srgbClr val="46535E"/>
                          </a:solidFill>
                          <a:latin typeface="SF UI Display Light" panose="00000400000000000000" pitchFamily="2" charset="0"/>
                          <a:ea typeface="+mn-ea"/>
                          <a:cs typeface="SF UI Display Light" panose="00000400000000000000" pitchFamily="2" charset="0"/>
                        </a:rPr>
                        <a:t>U.S. Energy Information Administration (EIA)</a:t>
                      </a:r>
                    </a:p>
                  </a:txBody>
                  <a:tcPr/>
                </a:tc>
                <a:extLst>
                  <a:ext uri="{0D108BD9-81ED-4DB2-BD59-A6C34878D82A}">
                    <a16:rowId xmlns:a16="http://schemas.microsoft.com/office/drawing/2014/main" val="1132214343"/>
                  </a:ext>
                </a:extLst>
              </a:tr>
              <a:tr h="370840">
                <a:tc>
                  <a:txBody>
                    <a:bodyPr/>
                    <a:lstStyle/>
                    <a:p>
                      <a:r>
                        <a:rPr lang="en-US" sz="2400" b="1" dirty="0">
                          <a:solidFill>
                            <a:srgbClr val="46535E"/>
                          </a:solidFill>
                          <a:latin typeface="SF UI Display Light" panose="00000400000000000000" pitchFamily="2" charset="0"/>
                          <a:cs typeface="SF UI Display Light" panose="00000400000000000000" pitchFamily="2" charset="0"/>
                        </a:rPr>
                        <a:t>Year</a:t>
                      </a:r>
                    </a:p>
                  </a:txBody>
                  <a:tcPr/>
                </a:tc>
                <a:tc>
                  <a:txBody>
                    <a:bodyPr/>
                    <a:lstStyle/>
                    <a:p>
                      <a:r>
                        <a:rPr lang="en-US" sz="2400" kern="1200" dirty="0">
                          <a:solidFill>
                            <a:srgbClr val="46535E"/>
                          </a:solidFill>
                          <a:latin typeface="SF UI Display Light" panose="00000400000000000000" pitchFamily="2" charset="0"/>
                          <a:ea typeface="+mn-ea"/>
                          <a:cs typeface="SF UI Display Light" panose="00000400000000000000" pitchFamily="2" charset="0"/>
                        </a:rPr>
                        <a:t>2015 and 2020</a:t>
                      </a:r>
                    </a:p>
                  </a:txBody>
                  <a:tcPr/>
                </a:tc>
                <a:extLst>
                  <a:ext uri="{0D108BD9-81ED-4DB2-BD59-A6C34878D82A}">
                    <a16:rowId xmlns:a16="http://schemas.microsoft.com/office/drawing/2014/main" val="784355174"/>
                  </a:ext>
                </a:extLst>
              </a:tr>
              <a:tr h="370840">
                <a:tc>
                  <a:txBody>
                    <a:bodyPr/>
                    <a:lstStyle/>
                    <a:p>
                      <a:pPr marL="0" algn="l" defTabSz="914400" rtl="0" eaLnBrk="1" latinLnBrk="0" hangingPunct="1"/>
                      <a:r>
                        <a:rPr lang="en-US" sz="2400" b="1" kern="1200" dirty="0">
                          <a:solidFill>
                            <a:srgbClr val="46535E"/>
                          </a:solidFill>
                          <a:latin typeface="SF UI Display Light" panose="00000400000000000000" pitchFamily="2" charset="0"/>
                          <a:ea typeface="+mn-ea"/>
                          <a:cs typeface="SF UI Display Light" panose="00000400000000000000" pitchFamily="2" charset="0"/>
                        </a:rPr>
                        <a:t>Sample size</a:t>
                      </a:r>
                    </a:p>
                  </a:txBody>
                  <a:tcPr/>
                </a:tc>
                <a:tc>
                  <a:txBody>
                    <a:bodyPr/>
                    <a:lstStyle/>
                    <a:p>
                      <a:r>
                        <a:rPr lang="en-US" sz="2400" kern="1200" dirty="0">
                          <a:solidFill>
                            <a:srgbClr val="46535E"/>
                          </a:solidFill>
                          <a:latin typeface="SF UI Display Light" panose="00000400000000000000" pitchFamily="2" charset="0"/>
                          <a:ea typeface="+mn-ea"/>
                          <a:cs typeface="SF UI Display Light" panose="00000400000000000000" pitchFamily="2" charset="0"/>
                        </a:rPr>
                        <a:t>5,700 and 18,500 households respectively</a:t>
                      </a:r>
                    </a:p>
                  </a:txBody>
                  <a:tcPr/>
                </a:tc>
                <a:extLst>
                  <a:ext uri="{0D108BD9-81ED-4DB2-BD59-A6C34878D82A}">
                    <a16:rowId xmlns:a16="http://schemas.microsoft.com/office/drawing/2014/main" val="967947566"/>
                  </a:ext>
                </a:extLst>
              </a:tr>
              <a:tr h="370840">
                <a:tc>
                  <a:txBody>
                    <a:bodyPr/>
                    <a:lstStyle/>
                    <a:p>
                      <a:pPr marL="0" algn="l" defTabSz="914400" rtl="0" eaLnBrk="1" latinLnBrk="0" hangingPunct="1"/>
                      <a:r>
                        <a:rPr lang="en-US" sz="2400" b="1" kern="1200" dirty="0">
                          <a:solidFill>
                            <a:srgbClr val="46535E"/>
                          </a:solidFill>
                          <a:latin typeface="SF UI Display Light" panose="00000400000000000000" pitchFamily="2" charset="0"/>
                          <a:ea typeface="+mn-ea"/>
                          <a:cs typeface="SF UI Display Light" panose="00000400000000000000" pitchFamily="2" charset="0"/>
                        </a:rPr>
                        <a:t>Sampling</a:t>
                      </a:r>
                    </a:p>
                  </a:txBody>
                  <a:tcPr/>
                </a:tc>
                <a:tc>
                  <a:txBody>
                    <a:bodyPr/>
                    <a:lstStyle/>
                    <a:p>
                      <a:r>
                        <a:rPr lang="en-US" sz="2400" kern="1200" dirty="0">
                          <a:solidFill>
                            <a:srgbClr val="46535E"/>
                          </a:solidFill>
                          <a:latin typeface="SF UI Display Light" panose="00000400000000000000" pitchFamily="2" charset="0"/>
                          <a:ea typeface="+mn-ea"/>
                          <a:cs typeface="SF UI Display Light" panose="00000400000000000000" pitchFamily="2" charset="0"/>
                        </a:rPr>
                        <a:t>Random, complex multi-stage area probability</a:t>
                      </a:r>
                    </a:p>
                  </a:txBody>
                  <a:tcPr/>
                </a:tc>
                <a:extLst>
                  <a:ext uri="{0D108BD9-81ED-4DB2-BD59-A6C34878D82A}">
                    <a16:rowId xmlns:a16="http://schemas.microsoft.com/office/drawing/2014/main" val="768554964"/>
                  </a:ext>
                </a:extLst>
              </a:tr>
              <a:tr h="370840">
                <a:tc>
                  <a:txBody>
                    <a:bodyPr/>
                    <a:lstStyle/>
                    <a:p>
                      <a:pPr marL="0" algn="l" defTabSz="914400" rtl="0" eaLnBrk="1" latinLnBrk="0" hangingPunct="1"/>
                      <a:r>
                        <a:rPr lang="en-US" sz="2400" b="1" kern="1200" dirty="0">
                          <a:solidFill>
                            <a:srgbClr val="46535E"/>
                          </a:solidFill>
                          <a:latin typeface="SF UI Display Light" panose="00000400000000000000" pitchFamily="2" charset="0"/>
                          <a:ea typeface="+mn-ea"/>
                          <a:cs typeface="SF UI Display Light" panose="00000400000000000000" pitchFamily="2" charset="0"/>
                        </a:rPr>
                        <a:t>Scope</a:t>
                      </a:r>
                    </a:p>
                  </a:txBody>
                  <a:tcPr/>
                </a:tc>
                <a:tc>
                  <a:txBody>
                    <a:bodyPr/>
                    <a:lstStyle/>
                    <a:p>
                      <a:r>
                        <a:rPr lang="en-US" sz="2400" kern="1200" dirty="0">
                          <a:solidFill>
                            <a:srgbClr val="46535E"/>
                          </a:solidFill>
                          <a:latin typeface="SF UI Display Light" panose="00000400000000000000" pitchFamily="2" charset="0"/>
                          <a:ea typeface="+mn-ea"/>
                          <a:cs typeface="SF UI Display Light" panose="00000400000000000000" pitchFamily="2" charset="0"/>
                        </a:rPr>
                        <a:t>U.S. households occupied as primary residence</a:t>
                      </a:r>
                    </a:p>
                  </a:txBody>
                  <a:tcPr/>
                </a:tc>
                <a:extLst>
                  <a:ext uri="{0D108BD9-81ED-4DB2-BD59-A6C34878D82A}">
                    <a16:rowId xmlns:a16="http://schemas.microsoft.com/office/drawing/2014/main" val="4083093278"/>
                  </a:ext>
                </a:extLst>
              </a:tr>
              <a:tr h="370840">
                <a:tc>
                  <a:txBody>
                    <a:bodyPr/>
                    <a:lstStyle/>
                    <a:p>
                      <a:pPr marL="0" algn="l" defTabSz="914400" rtl="0" eaLnBrk="1" latinLnBrk="0" hangingPunct="1"/>
                      <a:r>
                        <a:rPr lang="en-US" sz="2400" b="1" kern="1200" dirty="0">
                          <a:solidFill>
                            <a:srgbClr val="46535E"/>
                          </a:solidFill>
                          <a:latin typeface="SF UI Display Light" panose="00000400000000000000" pitchFamily="2" charset="0"/>
                          <a:ea typeface="+mn-ea"/>
                          <a:cs typeface="SF UI Display Light" panose="00000400000000000000" pitchFamily="2" charset="0"/>
                        </a:rPr>
                        <a:t>Objective</a:t>
                      </a:r>
                    </a:p>
                  </a:txBody>
                  <a:tcPr/>
                </a:tc>
                <a:tc>
                  <a:txBody>
                    <a:bodyPr/>
                    <a:lstStyle/>
                    <a:p>
                      <a:r>
                        <a:rPr lang="en-US" sz="2400" kern="1200" dirty="0">
                          <a:solidFill>
                            <a:srgbClr val="46535E"/>
                          </a:solidFill>
                          <a:latin typeface="SF UI Display Light" panose="00000400000000000000" pitchFamily="2" charset="0"/>
                          <a:ea typeface="+mn-ea"/>
                          <a:cs typeface="SF UI Display Light" panose="00000400000000000000" pitchFamily="2" charset="0"/>
                        </a:rPr>
                        <a:t>Energy demand forecasting, energy efficiency planning</a:t>
                      </a:r>
                    </a:p>
                  </a:txBody>
                  <a:tcPr/>
                </a:tc>
                <a:extLst>
                  <a:ext uri="{0D108BD9-81ED-4DB2-BD59-A6C34878D82A}">
                    <a16:rowId xmlns:a16="http://schemas.microsoft.com/office/drawing/2014/main" val="3321979011"/>
                  </a:ext>
                </a:extLst>
              </a:tr>
            </a:tbl>
          </a:graphicData>
        </a:graphic>
      </p:graphicFrame>
      <p:sp>
        <p:nvSpPr>
          <p:cNvPr id="5" name="Slide Number Placeholder 4">
            <a:extLst>
              <a:ext uri="{FF2B5EF4-FFF2-40B4-BE49-F238E27FC236}">
                <a16:creationId xmlns:a16="http://schemas.microsoft.com/office/drawing/2014/main" id="{971D9B3E-9CFE-4851-A188-02769E7FA701}"/>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6140A1-F6DA-4D17-B357-334EF68B1035}" type="slidenum">
              <a:rPr kumimoji="0" lang="en-US" sz="1400" b="0" i="0" u="none" strike="noStrike" kern="1200" cap="none" spc="0" normalizeH="0" baseline="0" noProof="0" smtClean="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400" b="0" i="0" u="none" strike="noStrike" kern="1200" cap="none" spc="0" normalizeH="0" baseline="0" noProof="0" dirty="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endParaRPr>
          </a:p>
        </p:txBody>
      </p:sp>
    </p:spTree>
    <p:extLst>
      <p:ext uri="{BB962C8B-B14F-4D97-AF65-F5344CB8AC3E}">
        <p14:creationId xmlns:p14="http://schemas.microsoft.com/office/powerpoint/2010/main" val="2925943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76D54-16EC-4C51-B098-7770FE175278}"/>
              </a:ext>
            </a:extLst>
          </p:cNvPr>
          <p:cNvSpPr>
            <a:spLocks noGrp="1"/>
          </p:cNvSpPr>
          <p:nvPr>
            <p:ph type="title"/>
          </p:nvPr>
        </p:nvSpPr>
        <p:spPr/>
        <p:txBody>
          <a:bodyPr/>
          <a:lstStyle/>
          <a:p>
            <a:r>
              <a:rPr lang="en-US" dirty="0"/>
              <a:t>Temperature-related illness</a:t>
            </a:r>
          </a:p>
        </p:txBody>
      </p:sp>
      <p:sp>
        <p:nvSpPr>
          <p:cNvPr id="5" name="Content Placeholder 4">
            <a:extLst>
              <a:ext uri="{FF2B5EF4-FFF2-40B4-BE49-F238E27FC236}">
                <a16:creationId xmlns:a16="http://schemas.microsoft.com/office/drawing/2014/main" id="{2DAA33C0-430C-426F-8A9E-3B8229D79F61}"/>
              </a:ext>
            </a:extLst>
          </p:cNvPr>
          <p:cNvSpPr>
            <a:spLocks noGrp="1"/>
          </p:cNvSpPr>
          <p:nvPr>
            <p:ph idx="1"/>
          </p:nvPr>
        </p:nvSpPr>
        <p:spPr>
          <a:xfrm>
            <a:off x="914400" y="1643513"/>
            <a:ext cx="10363200" cy="2289580"/>
          </a:xfrm>
        </p:spPr>
        <p:txBody>
          <a:bodyPr>
            <a:normAutofit fontScale="92500" lnSpcReduction="10000"/>
          </a:bodyPr>
          <a:lstStyle/>
          <a:p>
            <a:pPr marL="0" indent="0">
              <a:lnSpc>
                <a:spcPct val="100000"/>
              </a:lnSpc>
              <a:buNone/>
            </a:pPr>
            <a:r>
              <a:rPr lang="en-US" sz="2400" dirty="0">
                <a:latin typeface="SF UI Display Light" panose="00000400000000000000" pitchFamily="2" charset="0"/>
                <a:cs typeface="SF UI Display Light" panose="00000400000000000000" pitchFamily="2" charset="0"/>
              </a:rPr>
              <a:t>In the last year, did anyone in your household need medical attention because your home was </a:t>
            </a:r>
            <a:r>
              <a:rPr lang="en-US" sz="2400" b="1" dirty="0">
                <a:solidFill>
                  <a:srgbClr val="FDB515"/>
                </a:solidFill>
                <a:latin typeface="SF UI Display Light" panose="00000400000000000000" pitchFamily="2" charset="0"/>
                <a:cs typeface="SF UI Display Light" panose="00000400000000000000" pitchFamily="2" charset="0"/>
              </a:rPr>
              <a:t>too cold</a:t>
            </a:r>
            <a:r>
              <a:rPr lang="en-US" sz="2400" dirty="0">
                <a:latin typeface="SF UI Display Light" panose="00000400000000000000" pitchFamily="2" charset="0"/>
                <a:cs typeface="SF UI Display Light" panose="00000400000000000000" pitchFamily="2" charset="0"/>
              </a:rPr>
              <a:t>?</a:t>
            </a:r>
          </a:p>
          <a:p>
            <a:pPr marL="0" indent="0">
              <a:lnSpc>
                <a:spcPct val="100000"/>
              </a:lnSpc>
              <a:buNone/>
            </a:pPr>
            <a:r>
              <a:rPr lang="en-US" sz="2400" dirty="0">
                <a:latin typeface="SF UI Display Light" panose="00000400000000000000" pitchFamily="2" charset="0"/>
                <a:cs typeface="SF UI Display Light" panose="00000400000000000000" pitchFamily="2" charset="0"/>
              </a:rPr>
              <a:t>In the last year, did anyone in your household need medical attention because your home was </a:t>
            </a:r>
            <a:r>
              <a:rPr lang="en-US" sz="2400" b="1" dirty="0">
                <a:solidFill>
                  <a:srgbClr val="FDB515"/>
                </a:solidFill>
                <a:latin typeface="SF UI Display Light" panose="00000400000000000000" pitchFamily="2" charset="0"/>
                <a:cs typeface="SF UI Display Light" panose="00000400000000000000" pitchFamily="2" charset="0"/>
              </a:rPr>
              <a:t>too hot</a:t>
            </a:r>
            <a:r>
              <a:rPr lang="en-US" sz="2400" dirty="0">
                <a:latin typeface="SF UI Display Light" panose="00000400000000000000" pitchFamily="2" charset="0"/>
                <a:cs typeface="SF UI Display Light" panose="00000400000000000000" pitchFamily="2" charset="0"/>
              </a:rPr>
              <a:t>?</a:t>
            </a:r>
            <a:endParaRPr lang="en-US" sz="2400" dirty="0"/>
          </a:p>
          <a:p>
            <a:pPr marL="0" indent="0">
              <a:lnSpc>
                <a:spcPct val="100000"/>
              </a:lnSpc>
              <a:buNone/>
            </a:pPr>
            <a:r>
              <a:rPr lang="en-US" sz="2400" i="1" dirty="0"/>
              <a:t>Used sample weights to estimate population prevalence as part of results</a:t>
            </a:r>
          </a:p>
          <a:p>
            <a:pPr marL="0" indent="0">
              <a:lnSpc>
                <a:spcPct val="100000"/>
              </a:lnSpc>
              <a:buNone/>
            </a:pPr>
            <a:r>
              <a:rPr lang="en-US" sz="2400" i="1" dirty="0">
                <a:latin typeface="SF UI Display Light" panose="00000400000000000000" pitchFamily="2" charset="0"/>
                <a:cs typeface="SF UI Display Light" panose="00000400000000000000" pitchFamily="2" charset="0"/>
              </a:rPr>
              <a:t>Combined 2015 and 2020 data sets in machine learning modeling</a:t>
            </a:r>
          </a:p>
          <a:p>
            <a:endParaRPr lang="en-US" dirty="0"/>
          </a:p>
        </p:txBody>
      </p:sp>
      <p:sp>
        <p:nvSpPr>
          <p:cNvPr id="3" name="Slide Number Placeholder 2">
            <a:extLst>
              <a:ext uri="{FF2B5EF4-FFF2-40B4-BE49-F238E27FC236}">
                <a16:creationId xmlns:a16="http://schemas.microsoft.com/office/drawing/2014/main" id="{4CB893FF-4C2D-4500-9EEA-837CD402499D}"/>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6140A1-F6DA-4D17-B357-334EF68B1035}" type="slidenum">
              <a:rPr kumimoji="0" lang="en-US" sz="1400" b="0" i="0" u="none" strike="noStrike" kern="1200" cap="none" spc="0" normalizeH="0" baseline="0" noProof="0" smtClean="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400" b="0" i="0" u="none" strike="noStrike" kern="1200" cap="none" spc="0" normalizeH="0" baseline="0" noProof="0" dirty="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endParaRPr>
          </a:p>
        </p:txBody>
      </p:sp>
      <p:graphicFrame>
        <p:nvGraphicFramePr>
          <p:cNvPr id="4" name="Table 3">
            <a:extLst>
              <a:ext uri="{FF2B5EF4-FFF2-40B4-BE49-F238E27FC236}">
                <a16:creationId xmlns:a16="http://schemas.microsoft.com/office/drawing/2014/main" id="{5A9DA4BE-36CC-BE04-D8D2-8A1536BB7AE8}"/>
              </a:ext>
            </a:extLst>
          </p:cNvPr>
          <p:cNvGraphicFramePr>
            <a:graphicFrameLocks noGrp="1"/>
          </p:cNvGraphicFramePr>
          <p:nvPr>
            <p:extLst>
              <p:ext uri="{D42A27DB-BD31-4B8C-83A1-F6EECF244321}">
                <p14:modId xmlns:p14="http://schemas.microsoft.com/office/powerpoint/2010/main" val="2908662369"/>
              </p:ext>
            </p:extLst>
          </p:nvPr>
        </p:nvGraphicFramePr>
        <p:xfrm>
          <a:off x="914400" y="4498639"/>
          <a:ext cx="10363200" cy="1828800"/>
        </p:xfrm>
        <a:graphic>
          <a:graphicData uri="http://schemas.openxmlformats.org/drawingml/2006/table">
            <a:tbl>
              <a:tblPr firstRow="1" firstCol="1" bandRow="1">
                <a:tableStyleId>{00A15C55-8517-42AA-B614-E9B94910E393}</a:tableStyleId>
              </a:tblPr>
              <a:tblGrid>
                <a:gridCol w="2590800">
                  <a:extLst>
                    <a:ext uri="{9D8B030D-6E8A-4147-A177-3AD203B41FA5}">
                      <a16:colId xmlns:a16="http://schemas.microsoft.com/office/drawing/2014/main" val="2377063046"/>
                    </a:ext>
                  </a:extLst>
                </a:gridCol>
                <a:gridCol w="2590800">
                  <a:extLst>
                    <a:ext uri="{9D8B030D-6E8A-4147-A177-3AD203B41FA5}">
                      <a16:colId xmlns:a16="http://schemas.microsoft.com/office/drawing/2014/main" val="3117001779"/>
                    </a:ext>
                  </a:extLst>
                </a:gridCol>
                <a:gridCol w="2590800">
                  <a:extLst>
                    <a:ext uri="{9D8B030D-6E8A-4147-A177-3AD203B41FA5}">
                      <a16:colId xmlns:a16="http://schemas.microsoft.com/office/drawing/2014/main" val="1409051555"/>
                    </a:ext>
                  </a:extLst>
                </a:gridCol>
                <a:gridCol w="2590800">
                  <a:extLst>
                    <a:ext uri="{9D8B030D-6E8A-4147-A177-3AD203B41FA5}">
                      <a16:colId xmlns:a16="http://schemas.microsoft.com/office/drawing/2014/main" val="3051193314"/>
                    </a:ext>
                  </a:extLst>
                </a:gridCol>
              </a:tblGrid>
              <a:tr h="0">
                <a:tc>
                  <a:txBody>
                    <a:bodyPr/>
                    <a:lstStyle/>
                    <a:p>
                      <a:pPr marL="0" marR="0">
                        <a:spcBef>
                          <a:spcPts val="0"/>
                        </a:spcBef>
                        <a:spcAft>
                          <a:spcPts val="0"/>
                        </a:spcAft>
                      </a:pP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2015</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2020</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Total</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42779987"/>
                  </a:ext>
                </a:extLst>
              </a:tr>
              <a:tr h="0">
                <a:tc>
                  <a:txBody>
                    <a:bodyPr/>
                    <a:lstStyle/>
                    <a:p>
                      <a:pPr marL="0" marR="0">
                        <a:spcBef>
                          <a:spcPts val="0"/>
                        </a:spcBef>
                        <a:spcAft>
                          <a:spcPts val="0"/>
                        </a:spcAft>
                      </a:pPr>
                      <a:r>
                        <a:rPr lang="en-US" sz="2400" dirty="0">
                          <a:effectLst/>
                        </a:rPr>
                        <a:t>Heat-related </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39</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76</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115</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5604648"/>
                  </a:ext>
                </a:extLst>
              </a:tr>
              <a:tr h="0">
                <a:tc>
                  <a:txBody>
                    <a:bodyPr/>
                    <a:lstStyle/>
                    <a:p>
                      <a:pPr marL="0" marR="0">
                        <a:spcBef>
                          <a:spcPts val="0"/>
                        </a:spcBef>
                        <a:spcAft>
                          <a:spcPts val="0"/>
                        </a:spcAft>
                      </a:pPr>
                      <a:r>
                        <a:rPr lang="en-US" sz="2400" dirty="0">
                          <a:effectLst/>
                        </a:rPr>
                        <a:t>Cold-related </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54</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120</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174</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88835115"/>
                  </a:ext>
                </a:extLst>
              </a:tr>
              <a:tr h="0">
                <a:tc>
                  <a:txBody>
                    <a:bodyPr/>
                    <a:lstStyle/>
                    <a:p>
                      <a:pPr marL="0" marR="0">
                        <a:spcBef>
                          <a:spcPts val="0"/>
                        </a:spcBef>
                        <a:spcAft>
                          <a:spcPts val="0"/>
                        </a:spcAft>
                      </a:pPr>
                      <a:r>
                        <a:rPr lang="en-US" sz="2400" dirty="0">
                          <a:effectLst/>
                        </a:rPr>
                        <a:t>Any temperature</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81</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171</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0"/>
                        </a:spcAft>
                      </a:pPr>
                      <a:r>
                        <a:rPr lang="en-US" sz="2400" dirty="0">
                          <a:effectLst/>
                        </a:rPr>
                        <a:t>252</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163247329"/>
                  </a:ext>
                </a:extLst>
              </a:tr>
              <a:tr h="0">
                <a:tc>
                  <a:txBody>
                    <a:bodyPr/>
                    <a:lstStyle/>
                    <a:p>
                      <a:pPr marL="0" marR="0">
                        <a:spcBef>
                          <a:spcPts val="0"/>
                        </a:spcBef>
                        <a:spcAft>
                          <a:spcPts val="0"/>
                        </a:spcAft>
                      </a:pPr>
                      <a:r>
                        <a:rPr lang="en-US" sz="2400" dirty="0">
                          <a:effectLst/>
                        </a:rPr>
                        <a:t>None</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800"/>
                        </a:spcAft>
                      </a:pPr>
                      <a:r>
                        <a:rPr lang="en-US" sz="2400" dirty="0">
                          <a:effectLst/>
                        </a:rPr>
                        <a:t>5,605</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800"/>
                        </a:spcAft>
                      </a:pPr>
                      <a:r>
                        <a:rPr lang="en-US" sz="2400" dirty="0">
                          <a:effectLst/>
                        </a:rPr>
                        <a:t>18,496</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spcBef>
                          <a:spcPts val="0"/>
                        </a:spcBef>
                        <a:spcAft>
                          <a:spcPts val="800"/>
                        </a:spcAft>
                      </a:pPr>
                      <a:r>
                        <a:rPr lang="en-US" sz="2400" dirty="0">
                          <a:effectLst/>
                        </a:rPr>
                        <a:t>24,101</a:t>
                      </a:r>
                      <a:endParaRPr lang="en-US" sz="2400" dirty="0">
                        <a:effectLst/>
                        <a:latin typeface="Cambria" panose="020405030504060302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53996983"/>
                  </a:ext>
                </a:extLst>
              </a:tr>
            </a:tbl>
          </a:graphicData>
        </a:graphic>
      </p:graphicFrame>
      <p:sp>
        <p:nvSpPr>
          <p:cNvPr id="8" name="TextBox 7">
            <a:extLst>
              <a:ext uri="{FF2B5EF4-FFF2-40B4-BE49-F238E27FC236}">
                <a16:creationId xmlns:a16="http://schemas.microsoft.com/office/drawing/2014/main" id="{A6C4D194-6FD0-9251-B78F-C92B91D49553}"/>
              </a:ext>
            </a:extLst>
          </p:cNvPr>
          <p:cNvSpPr txBox="1"/>
          <p:nvPr/>
        </p:nvSpPr>
        <p:spPr>
          <a:xfrm>
            <a:off x="914400" y="3933093"/>
            <a:ext cx="7696200" cy="400110"/>
          </a:xfrm>
          <a:prstGeom prst="rect">
            <a:avLst/>
          </a:prstGeom>
          <a:noFill/>
        </p:spPr>
        <p:txBody>
          <a:bodyPr wrap="square">
            <a:spAutoFit/>
          </a:bodyPr>
          <a:lstStyle/>
          <a:p>
            <a:r>
              <a:rPr lang="en-US" sz="2000" dirty="0">
                <a:latin typeface="SF UI Display Light" panose="00000400000000000000" pitchFamily="2" charset="0"/>
                <a:cs typeface="SF UI Display Light" panose="00000400000000000000" pitchFamily="2" charset="0"/>
              </a:rPr>
              <a:t>Table 1. Observations of temperature-related illness in RECS </a:t>
            </a:r>
            <a:endParaRPr lang="en-US" sz="2000" dirty="0"/>
          </a:p>
        </p:txBody>
      </p:sp>
    </p:spTree>
    <p:extLst>
      <p:ext uri="{BB962C8B-B14F-4D97-AF65-F5344CB8AC3E}">
        <p14:creationId xmlns:p14="http://schemas.microsoft.com/office/powerpoint/2010/main" val="2453163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91268EC8-FEA7-4910-A473-1A9E77761A76}"/>
              </a:ext>
            </a:extLst>
          </p:cNvPr>
          <p:cNvSpPr>
            <a:spLocks noGrp="1"/>
          </p:cNvSpPr>
          <p:nvPr>
            <p:ph type="title"/>
          </p:nvPr>
        </p:nvSpPr>
        <p:spPr/>
        <p:txBody>
          <a:bodyPr/>
          <a:lstStyle/>
          <a:p>
            <a:r>
              <a:rPr lang="en-US" dirty="0"/>
              <a:t>Predictive model</a:t>
            </a:r>
          </a:p>
        </p:txBody>
      </p:sp>
      <p:sp>
        <p:nvSpPr>
          <p:cNvPr id="57" name="Slide Number Placeholder 56">
            <a:extLst>
              <a:ext uri="{FF2B5EF4-FFF2-40B4-BE49-F238E27FC236}">
                <a16:creationId xmlns:a16="http://schemas.microsoft.com/office/drawing/2014/main" id="{F01E8EBC-6871-40F2-8E5A-C4A693F4F3D4}"/>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6140A1-F6DA-4D17-B357-334EF68B1035}" type="slidenum">
              <a:rPr kumimoji="0" lang="en-US" sz="1400" b="0" i="0" u="none" strike="noStrike" kern="1200" cap="none" spc="0" normalizeH="0" baseline="0" noProof="0" smtClean="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400" b="0" i="0" u="none" strike="noStrike" kern="1200" cap="none" spc="0" normalizeH="0" baseline="0" noProof="0" dirty="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endParaRPr>
          </a:p>
        </p:txBody>
      </p:sp>
      <p:sp>
        <p:nvSpPr>
          <p:cNvPr id="29" name="Arrow: Right 28">
            <a:extLst>
              <a:ext uri="{FF2B5EF4-FFF2-40B4-BE49-F238E27FC236}">
                <a16:creationId xmlns:a16="http://schemas.microsoft.com/office/drawing/2014/main" id="{672B4512-E1C8-4B99-B2F8-3FC3F628911D}"/>
              </a:ext>
            </a:extLst>
          </p:cNvPr>
          <p:cNvSpPr/>
          <p:nvPr/>
        </p:nvSpPr>
        <p:spPr>
          <a:xfrm>
            <a:off x="7702421" y="2962634"/>
            <a:ext cx="1480957" cy="914400"/>
          </a:xfrm>
          <a:prstGeom prst="rightArrow">
            <a:avLst/>
          </a:prstGeom>
          <a:ln w="19050">
            <a:solidFill>
              <a:srgbClr val="EE1F60"/>
            </a:solidFill>
            <a:headEnd type="none" w="med" len="med"/>
            <a:tailEnd type="none" w="med" len="med"/>
          </a:ln>
        </p:spPr>
        <p:style>
          <a:lnRef idx="2">
            <a:schemeClr val="dk1"/>
          </a:lnRef>
          <a:fillRef idx="1">
            <a:schemeClr val="lt1"/>
          </a:fillRef>
          <a:effectRef idx="0">
            <a:schemeClr val="dk1"/>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596A78"/>
                </a:solidFill>
                <a:effectLst/>
                <a:uLnTx/>
                <a:uFillTx/>
                <a:latin typeface="SF UI Display Light" panose="00000400000000000000" pitchFamily="2" charset="0"/>
                <a:ea typeface="+mn-ea"/>
                <a:cs typeface="SF UI Display Light" panose="00000400000000000000" pitchFamily="2" charset="0"/>
              </a:rPr>
              <a:t>Output</a:t>
            </a:r>
          </a:p>
        </p:txBody>
      </p:sp>
      <p:sp>
        <p:nvSpPr>
          <p:cNvPr id="40" name="TextBox 39">
            <a:extLst>
              <a:ext uri="{FF2B5EF4-FFF2-40B4-BE49-F238E27FC236}">
                <a16:creationId xmlns:a16="http://schemas.microsoft.com/office/drawing/2014/main" id="{A964C9BE-2A21-4801-82BB-168CAE4032AE}"/>
              </a:ext>
            </a:extLst>
          </p:cNvPr>
          <p:cNvSpPr txBox="1"/>
          <p:nvPr/>
        </p:nvSpPr>
        <p:spPr>
          <a:xfrm flipH="1">
            <a:off x="8763956" y="4126103"/>
            <a:ext cx="2487926" cy="101566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46535E"/>
                </a:solidFill>
                <a:effectLst/>
                <a:uLnTx/>
                <a:uFillTx/>
                <a:latin typeface="SF UI Display Light" panose="00000400000000000000" pitchFamily="2" charset="0"/>
                <a:ea typeface="+mn-ea"/>
                <a:cs typeface="SF UI Display Light" panose="00000400000000000000" pitchFamily="2" charset="0"/>
              </a:rPr>
              <a:t>Temperature-related illness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46535E"/>
                </a:solidFill>
                <a:effectLst/>
                <a:uLnTx/>
                <a:uFillTx/>
                <a:latin typeface="SF UI Display Light" panose="00000400000000000000" pitchFamily="2" charset="0"/>
                <a:ea typeface="+mn-ea"/>
                <a:cs typeface="SF UI Display Light" panose="00000400000000000000" pitchFamily="2" charset="0"/>
              </a:rPr>
              <a:t>Y/ N</a:t>
            </a:r>
          </a:p>
        </p:txBody>
      </p:sp>
      <p:pic>
        <p:nvPicPr>
          <p:cNvPr id="48" name="Picture 47" descr="Icon&#10;&#10;Description automatically generated">
            <a:extLst>
              <a:ext uri="{FF2B5EF4-FFF2-40B4-BE49-F238E27FC236}">
                <a16:creationId xmlns:a16="http://schemas.microsoft.com/office/drawing/2014/main" id="{1DA1A59C-F025-4DFC-B757-6CDF432D96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39652" y="2883604"/>
            <a:ext cx="1141017" cy="1143000"/>
          </a:xfrm>
          <a:prstGeom prst="rect">
            <a:avLst/>
          </a:prstGeom>
        </p:spPr>
      </p:pic>
      <p:sp>
        <p:nvSpPr>
          <p:cNvPr id="5" name="Cube 4">
            <a:extLst>
              <a:ext uri="{FF2B5EF4-FFF2-40B4-BE49-F238E27FC236}">
                <a16:creationId xmlns:a16="http://schemas.microsoft.com/office/drawing/2014/main" id="{F1831C7D-5F1A-491C-908C-FDDDD1638989}"/>
              </a:ext>
            </a:extLst>
          </p:cNvPr>
          <p:cNvSpPr/>
          <p:nvPr/>
        </p:nvSpPr>
        <p:spPr>
          <a:xfrm>
            <a:off x="6303147" y="2873830"/>
            <a:ext cx="1143000" cy="1143000"/>
          </a:xfrm>
          <a:prstGeom prst="cube">
            <a:avLst/>
          </a:prstGeom>
          <a:gradFill>
            <a:gsLst>
              <a:gs pos="0">
                <a:schemeClr val="bg1"/>
              </a:gs>
              <a:gs pos="100000">
                <a:schemeClr val="tx1"/>
              </a:gs>
            </a:gsLst>
            <a:lin ang="5400000" scaled="0"/>
          </a:gradFill>
          <a:ln w="12700" cap="flat" cmpd="sng" algn="ctr">
            <a:solidFill>
              <a:srgbClr val="596A78"/>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prstClr val="white"/>
              </a:solidFill>
              <a:effectLst/>
              <a:uLnTx/>
              <a:uFillTx/>
              <a:latin typeface="SF UI Display Light" panose="00000400000000000000" pitchFamily="2" charset="0"/>
              <a:ea typeface="+mn-ea"/>
              <a:cs typeface="SF UI Display Light" panose="00000400000000000000" pitchFamily="2" charset="0"/>
            </a:endParaRPr>
          </a:p>
        </p:txBody>
      </p:sp>
      <p:sp>
        <p:nvSpPr>
          <p:cNvPr id="51" name="TextBox 50">
            <a:extLst>
              <a:ext uri="{FF2B5EF4-FFF2-40B4-BE49-F238E27FC236}">
                <a16:creationId xmlns:a16="http://schemas.microsoft.com/office/drawing/2014/main" id="{23DFBE49-AA58-44CC-B2EF-791FF11F97AD}"/>
              </a:ext>
            </a:extLst>
          </p:cNvPr>
          <p:cNvSpPr txBox="1"/>
          <p:nvPr/>
        </p:nvSpPr>
        <p:spPr>
          <a:xfrm>
            <a:off x="5814739" y="4131521"/>
            <a:ext cx="2119815"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596A78"/>
                </a:solidFill>
                <a:effectLst/>
                <a:uLnTx/>
                <a:uFillTx/>
                <a:latin typeface="SF UI Display Light" panose="00000400000000000000" pitchFamily="2" charset="0"/>
                <a:ea typeface="+mn-ea"/>
                <a:cs typeface="SF UI Display Light" panose="00000400000000000000" pitchFamily="2" charset="0"/>
              </a:rPr>
              <a:t>Machine learning model</a:t>
            </a:r>
          </a:p>
        </p:txBody>
      </p:sp>
      <p:grpSp>
        <p:nvGrpSpPr>
          <p:cNvPr id="36" name="Group 35">
            <a:extLst>
              <a:ext uri="{FF2B5EF4-FFF2-40B4-BE49-F238E27FC236}">
                <a16:creationId xmlns:a16="http://schemas.microsoft.com/office/drawing/2014/main" id="{A9B99157-0AEA-4052-A9B8-0A501E5682DE}"/>
              </a:ext>
            </a:extLst>
          </p:cNvPr>
          <p:cNvGrpSpPr/>
          <p:nvPr/>
        </p:nvGrpSpPr>
        <p:grpSpPr>
          <a:xfrm>
            <a:off x="2107192" y="1510591"/>
            <a:ext cx="1005840" cy="1330850"/>
            <a:chOff x="677043" y="1688282"/>
            <a:chExt cx="1005840" cy="1330850"/>
          </a:xfrm>
        </p:grpSpPr>
        <p:pic>
          <p:nvPicPr>
            <p:cNvPr id="7" name="Picture 6">
              <a:extLst>
                <a:ext uri="{FF2B5EF4-FFF2-40B4-BE49-F238E27FC236}">
                  <a16:creationId xmlns:a16="http://schemas.microsoft.com/office/drawing/2014/main" id="{4D9BEE9B-A9D4-41C6-804B-AF153CFC138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22763" y="1688282"/>
              <a:ext cx="914400" cy="914400"/>
            </a:xfrm>
            <a:prstGeom prst="rect">
              <a:avLst/>
            </a:prstGeom>
          </p:spPr>
        </p:pic>
        <p:sp>
          <p:nvSpPr>
            <p:cNvPr id="8" name="TextBox 7">
              <a:extLst>
                <a:ext uri="{FF2B5EF4-FFF2-40B4-BE49-F238E27FC236}">
                  <a16:creationId xmlns:a16="http://schemas.microsoft.com/office/drawing/2014/main" id="{B57DEFA4-ACF9-4501-A4FB-047AA6F8F1E4}"/>
                </a:ext>
              </a:extLst>
            </p:cNvPr>
            <p:cNvSpPr txBox="1"/>
            <p:nvPr/>
          </p:nvSpPr>
          <p:spPr>
            <a:xfrm flipH="1">
              <a:off x="677043" y="2619022"/>
              <a:ext cx="1005840"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46535E"/>
                  </a:solidFill>
                  <a:effectLst/>
                  <a:uLnTx/>
                  <a:uFillTx/>
                  <a:latin typeface="SF UI Display Light" panose="00000400000000000000" pitchFamily="2" charset="0"/>
                  <a:ea typeface="+mn-ea"/>
                  <a:cs typeface="SF UI Display Light" panose="00000400000000000000" pitchFamily="2" charset="0"/>
                </a:rPr>
                <a:t>Climate</a:t>
              </a:r>
            </a:p>
          </p:txBody>
        </p:sp>
      </p:grpSp>
      <p:grpSp>
        <p:nvGrpSpPr>
          <p:cNvPr id="35" name="Group 34">
            <a:extLst>
              <a:ext uri="{FF2B5EF4-FFF2-40B4-BE49-F238E27FC236}">
                <a16:creationId xmlns:a16="http://schemas.microsoft.com/office/drawing/2014/main" id="{DD694575-1199-47DF-A09A-40B3CD2B8759}"/>
              </a:ext>
            </a:extLst>
          </p:cNvPr>
          <p:cNvGrpSpPr/>
          <p:nvPr/>
        </p:nvGrpSpPr>
        <p:grpSpPr>
          <a:xfrm>
            <a:off x="3414897" y="1575442"/>
            <a:ext cx="1645920" cy="1331134"/>
            <a:chOff x="2042958" y="1755824"/>
            <a:chExt cx="1645920" cy="1331134"/>
          </a:xfrm>
        </p:grpSpPr>
        <p:pic>
          <p:nvPicPr>
            <p:cNvPr id="10" name="Picture 9">
              <a:extLst>
                <a:ext uri="{FF2B5EF4-FFF2-40B4-BE49-F238E27FC236}">
                  <a16:creationId xmlns:a16="http://schemas.microsoft.com/office/drawing/2014/main" id="{288CF3BE-F0A9-4180-9D1C-1F07975E8EC5}"/>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408718" y="1755824"/>
              <a:ext cx="914400" cy="914400"/>
            </a:xfrm>
            <a:prstGeom prst="rect">
              <a:avLst/>
            </a:prstGeom>
          </p:spPr>
        </p:pic>
        <p:sp>
          <p:nvSpPr>
            <p:cNvPr id="11" name="TextBox 10">
              <a:extLst>
                <a:ext uri="{FF2B5EF4-FFF2-40B4-BE49-F238E27FC236}">
                  <a16:creationId xmlns:a16="http://schemas.microsoft.com/office/drawing/2014/main" id="{EBB20A46-BB7D-4449-8FBD-4DA7BCE79EC2}"/>
                </a:ext>
              </a:extLst>
            </p:cNvPr>
            <p:cNvSpPr txBox="1"/>
            <p:nvPr/>
          </p:nvSpPr>
          <p:spPr>
            <a:xfrm flipH="1">
              <a:off x="2042958" y="2686848"/>
              <a:ext cx="1645920"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46535E"/>
                  </a:solidFill>
                  <a:effectLst/>
                  <a:uLnTx/>
                  <a:uFillTx/>
                  <a:latin typeface="SF UI Display Light" panose="00000400000000000000" pitchFamily="2" charset="0"/>
                  <a:ea typeface="+mn-ea"/>
                  <a:cs typeface="SF UI Display Light" panose="00000400000000000000" pitchFamily="2" charset="0"/>
                </a:rPr>
                <a:t>Demographic</a:t>
              </a:r>
            </a:p>
          </p:txBody>
        </p:sp>
      </p:grpSp>
      <p:grpSp>
        <p:nvGrpSpPr>
          <p:cNvPr id="12" name="Group 11">
            <a:extLst>
              <a:ext uri="{FF2B5EF4-FFF2-40B4-BE49-F238E27FC236}">
                <a16:creationId xmlns:a16="http://schemas.microsoft.com/office/drawing/2014/main" id="{2877DA2A-B047-03D5-82C2-3344806DD05F}"/>
              </a:ext>
            </a:extLst>
          </p:cNvPr>
          <p:cNvGrpSpPr/>
          <p:nvPr/>
        </p:nvGrpSpPr>
        <p:grpSpPr>
          <a:xfrm>
            <a:off x="862010" y="3972651"/>
            <a:ext cx="4502043" cy="1357771"/>
            <a:chOff x="964192" y="4016830"/>
            <a:chExt cx="4502043" cy="1357771"/>
          </a:xfrm>
        </p:grpSpPr>
        <p:grpSp>
          <p:nvGrpSpPr>
            <p:cNvPr id="33" name="Group 32">
              <a:extLst>
                <a:ext uri="{FF2B5EF4-FFF2-40B4-BE49-F238E27FC236}">
                  <a16:creationId xmlns:a16="http://schemas.microsoft.com/office/drawing/2014/main" id="{2A5EBFF7-BDB9-4F14-A878-0F3151D19B35}"/>
                </a:ext>
              </a:extLst>
            </p:cNvPr>
            <p:cNvGrpSpPr/>
            <p:nvPr/>
          </p:nvGrpSpPr>
          <p:grpSpPr>
            <a:xfrm>
              <a:off x="964192" y="4048010"/>
              <a:ext cx="1645920" cy="1318366"/>
              <a:chOff x="-174462" y="3900723"/>
              <a:chExt cx="1645920" cy="1318366"/>
            </a:xfrm>
          </p:grpSpPr>
          <p:pic>
            <p:nvPicPr>
              <p:cNvPr id="16" name="Picture 15">
                <a:extLst>
                  <a:ext uri="{FF2B5EF4-FFF2-40B4-BE49-F238E27FC236}">
                    <a16:creationId xmlns:a16="http://schemas.microsoft.com/office/drawing/2014/main" id="{867D2BC2-8DBD-457F-B07E-06F14761BD16}"/>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191298" y="3900723"/>
                <a:ext cx="914400" cy="914400"/>
              </a:xfrm>
              <a:prstGeom prst="rect">
                <a:avLst/>
              </a:prstGeom>
            </p:spPr>
          </p:pic>
          <p:sp>
            <p:nvSpPr>
              <p:cNvPr id="17" name="TextBox 16">
                <a:extLst>
                  <a:ext uri="{FF2B5EF4-FFF2-40B4-BE49-F238E27FC236}">
                    <a16:creationId xmlns:a16="http://schemas.microsoft.com/office/drawing/2014/main" id="{FD96B775-50FA-4C00-A741-1BE6E3439842}"/>
                  </a:ext>
                </a:extLst>
              </p:cNvPr>
              <p:cNvSpPr txBox="1"/>
              <p:nvPr/>
            </p:nvSpPr>
            <p:spPr>
              <a:xfrm flipH="1">
                <a:off x="-174462" y="4818979"/>
                <a:ext cx="1645920"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46535E"/>
                    </a:solidFill>
                    <a:effectLst/>
                    <a:uLnTx/>
                    <a:uFillTx/>
                    <a:latin typeface="SF UI Display Light" panose="00000400000000000000" pitchFamily="2" charset="0"/>
                    <a:ea typeface="+mn-ea"/>
                    <a:cs typeface="SF UI Display Light" panose="00000400000000000000" pitchFamily="2" charset="0"/>
                  </a:rPr>
                  <a:t>Construction</a:t>
                </a:r>
              </a:p>
            </p:txBody>
          </p:sp>
        </p:grpSp>
        <p:grpSp>
          <p:nvGrpSpPr>
            <p:cNvPr id="32" name="Group 31">
              <a:extLst>
                <a:ext uri="{FF2B5EF4-FFF2-40B4-BE49-F238E27FC236}">
                  <a16:creationId xmlns:a16="http://schemas.microsoft.com/office/drawing/2014/main" id="{70944516-4D45-4079-BE88-5B72C60366E6}"/>
                </a:ext>
              </a:extLst>
            </p:cNvPr>
            <p:cNvGrpSpPr/>
            <p:nvPr/>
          </p:nvGrpSpPr>
          <p:grpSpPr>
            <a:xfrm>
              <a:off x="2723723" y="4016830"/>
              <a:ext cx="1188720" cy="1357771"/>
              <a:chOff x="2365776" y="3863838"/>
              <a:chExt cx="1188720" cy="1357771"/>
            </a:xfrm>
          </p:grpSpPr>
          <p:pic>
            <p:nvPicPr>
              <p:cNvPr id="19" name="Picture 18">
                <a:extLst>
                  <a:ext uri="{FF2B5EF4-FFF2-40B4-BE49-F238E27FC236}">
                    <a16:creationId xmlns:a16="http://schemas.microsoft.com/office/drawing/2014/main" id="{60646B37-8DC0-40E6-B680-2CB7E87F1830}"/>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2502936" y="3863838"/>
                <a:ext cx="914400" cy="914400"/>
              </a:xfrm>
              <a:prstGeom prst="rect">
                <a:avLst/>
              </a:prstGeom>
            </p:spPr>
          </p:pic>
          <p:sp>
            <p:nvSpPr>
              <p:cNvPr id="20" name="TextBox 19">
                <a:extLst>
                  <a:ext uri="{FF2B5EF4-FFF2-40B4-BE49-F238E27FC236}">
                    <a16:creationId xmlns:a16="http://schemas.microsoft.com/office/drawing/2014/main" id="{428588D0-2202-49B4-8E33-D060581103CE}"/>
                  </a:ext>
                </a:extLst>
              </p:cNvPr>
              <p:cNvSpPr txBox="1"/>
              <p:nvPr/>
            </p:nvSpPr>
            <p:spPr>
              <a:xfrm flipH="1">
                <a:off x="2365776" y="4819273"/>
                <a:ext cx="1188720" cy="40233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46535E"/>
                    </a:solidFill>
                    <a:effectLst/>
                    <a:uLnTx/>
                    <a:uFillTx/>
                    <a:latin typeface="SF UI Display Light" panose="00000400000000000000" pitchFamily="2" charset="0"/>
                    <a:ea typeface="+mn-ea"/>
                    <a:cs typeface="SF UI Display Light" panose="00000400000000000000" pitchFamily="2" charset="0"/>
                  </a:rPr>
                  <a:t>Envelope</a:t>
                </a:r>
              </a:p>
            </p:txBody>
          </p:sp>
        </p:grpSp>
        <p:pic>
          <p:nvPicPr>
            <p:cNvPr id="22" name="Picture 21">
              <a:extLst>
                <a:ext uri="{FF2B5EF4-FFF2-40B4-BE49-F238E27FC236}">
                  <a16:creationId xmlns:a16="http://schemas.microsoft.com/office/drawing/2014/main" id="{A8C1C194-62ED-419A-AFAD-60ADD8362106}"/>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4551835" y="4037902"/>
              <a:ext cx="914400" cy="914400"/>
            </a:xfrm>
            <a:prstGeom prst="rect">
              <a:avLst/>
            </a:prstGeom>
          </p:spPr>
        </p:pic>
        <p:sp>
          <p:nvSpPr>
            <p:cNvPr id="23" name="TextBox 22">
              <a:extLst>
                <a:ext uri="{FF2B5EF4-FFF2-40B4-BE49-F238E27FC236}">
                  <a16:creationId xmlns:a16="http://schemas.microsoft.com/office/drawing/2014/main" id="{DA50719D-1D8E-4C23-85B7-025A4999CF1D}"/>
                </a:ext>
              </a:extLst>
            </p:cNvPr>
            <p:cNvSpPr txBox="1"/>
            <p:nvPr/>
          </p:nvSpPr>
          <p:spPr>
            <a:xfrm flipH="1">
              <a:off x="4551835" y="4952302"/>
              <a:ext cx="914400"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46535E"/>
                  </a:solidFill>
                  <a:effectLst/>
                  <a:uLnTx/>
                  <a:uFillTx/>
                  <a:latin typeface="SF UI Display Light" panose="00000400000000000000" pitchFamily="2" charset="0"/>
                  <a:ea typeface="+mn-ea"/>
                  <a:cs typeface="SF UI Display Light" panose="00000400000000000000" pitchFamily="2" charset="0"/>
                </a:rPr>
                <a:t>HVAC</a:t>
              </a:r>
            </a:p>
          </p:txBody>
        </p:sp>
      </p:grpSp>
      <p:sp>
        <p:nvSpPr>
          <p:cNvPr id="28" name="Arrow: Right 27">
            <a:extLst>
              <a:ext uri="{FF2B5EF4-FFF2-40B4-BE49-F238E27FC236}">
                <a16:creationId xmlns:a16="http://schemas.microsoft.com/office/drawing/2014/main" id="{5F62898A-5258-4CB0-A177-79F5CE08EE78}"/>
              </a:ext>
            </a:extLst>
          </p:cNvPr>
          <p:cNvSpPr/>
          <p:nvPr/>
        </p:nvSpPr>
        <p:spPr>
          <a:xfrm>
            <a:off x="875043" y="2978348"/>
            <a:ext cx="5000381" cy="914400"/>
          </a:xfrm>
          <a:prstGeom prst="rightArrow">
            <a:avLst/>
          </a:prstGeom>
          <a:solidFill>
            <a:schemeClr val="bg1"/>
          </a:solidFill>
          <a:ln w="19050" cap="flat" cmpd="sng" algn="ctr">
            <a:solidFill>
              <a:srgbClr val="FDB515"/>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596A78"/>
                </a:solidFill>
                <a:effectLst/>
                <a:uLnTx/>
                <a:uFillTx/>
                <a:latin typeface="SF UI Display Light" panose="00000400000000000000" pitchFamily="2" charset="0"/>
                <a:ea typeface="+mn-ea"/>
                <a:cs typeface="SF UI Display Light" panose="00000400000000000000" pitchFamily="2" charset="0"/>
              </a:rPr>
              <a:t>Input variables</a:t>
            </a:r>
          </a:p>
        </p:txBody>
      </p:sp>
      <p:sp>
        <p:nvSpPr>
          <p:cNvPr id="6" name="Right Brace 5">
            <a:extLst>
              <a:ext uri="{FF2B5EF4-FFF2-40B4-BE49-F238E27FC236}">
                <a16:creationId xmlns:a16="http://schemas.microsoft.com/office/drawing/2014/main" id="{A2CCA4BB-4365-71CE-C180-3BDBB0F59C33}"/>
              </a:ext>
            </a:extLst>
          </p:cNvPr>
          <p:cNvSpPr/>
          <p:nvPr/>
        </p:nvSpPr>
        <p:spPr>
          <a:xfrm rot="5400000">
            <a:off x="2912976" y="3276462"/>
            <a:ext cx="400111" cy="4632960"/>
          </a:xfrm>
          <a:prstGeom prst="rightBrace">
            <a:avLst>
              <a:gd name="adj1" fmla="val 8333"/>
              <a:gd name="adj2" fmla="val 48500"/>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a:extLst>
              <a:ext uri="{FF2B5EF4-FFF2-40B4-BE49-F238E27FC236}">
                <a16:creationId xmlns:a16="http://schemas.microsoft.com/office/drawing/2014/main" id="{988B70F2-A097-1233-FFBA-CE707CEAC205}"/>
              </a:ext>
            </a:extLst>
          </p:cNvPr>
          <p:cNvSpPr txBox="1"/>
          <p:nvPr/>
        </p:nvSpPr>
        <p:spPr>
          <a:xfrm flipH="1">
            <a:off x="2543649" y="5786792"/>
            <a:ext cx="1138765"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46535E"/>
                </a:solidFill>
                <a:effectLst/>
                <a:uLnTx/>
                <a:uFillTx/>
                <a:latin typeface="SF UI Display Light" panose="00000400000000000000" pitchFamily="2" charset="0"/>
                <a:ea typeface="+mn-ea"/>
                <a:cs typeface="SF UI Display Light" panose="00000400000000000000" pitchFamily="2" charset="0"/>
              </a:rPr>
              <a:t>Buildings</a:t>
            </a:r>
          </a:p>
        </p:txBody>
      </p:sp>
    </p:spTree>
    <p:extLst>
      <p:ext uri="{BB962C8B-B14F-4D97-AF65-F5344CB8AC3E}">
        <p14:creationId xmlns:p14="http://schemas.microsoft.com/office/powerpoint/2010/main" val="3011422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F4A46-57C0-43BA-9BBD-58CB94824796}"/>
              </a:ext>
            </a:extLst>
          </p:cNvPr>
          <p:cNvSpPr>
            <a:spLocks noGrp="1"/>
          </p:cNvSpPr>
          <p:nvPr>
            <p:ph type="title"/>
          </p:nvPr>
        </p:nvSpPr>
        <p:spPr/>
        <p:txBody>
          <a:bodyPr/>
          <a:lstStyle/>
          <a:p>
            <a:r>
              <a:rPr lang="en-US" dirty="0"/>
              <a:t>Input variables</a:t>
            </a:r>
          </a:p>
        </p:txBody>
      </p:sp>
      <p:graphicFrame>
        <p:nvGraphicFramePr>
          <p:cNvPr id="5" name="Table 5">
            <a:extLst>
              <a:ext uri="{FF2B5EF4-FFF2-40B4-BE49-F238E27FC236}">
                <a16:creationId xmlns:a16="http://schemas.microsoft.com/office/drawing/2014/main" id="{B4993EB0-30BD-4B3E-86BE-A5FD94DE899E}"/>
              </a:ext>
            </a:extLst>
          </p:cNvPr>
          <p:cNvGraphicFramePr>
            <a:graphicFrameLocks noGrp="1"/>
          </p:cNvGraphicFramePr>
          <p:nvPr>
            <p:ph idx="1"/>
            <p:extLst>
              <p:ext uri="{D42A27DB-BD31-4B8C-83A1-F6EECF244321}">
                <p14:modId xmlns:p14="http://schemas.microsoft.com/office/powerpoint/2010/main" val="1382384227"/>
              </p:ext>
            </p:extLst>
          </p:nvPr>
        </p:nvGraphicFramePr>
        <p:xfrm>
          <a:off x="914400" y="1565601"/>
          <a:ext cx="10363200" cy="4069080"/>
        </p:xfrm>
        <a:graphic>
          <a:graphicData uri="http://schemas.openxmlformats.org/drawingml/2006/table">
            <a:tbl>
              <a:tblPr firstRow="1" bandRow="1">
                <a:tableStyleId>{2D5ABB26-0587-4C30-8999-92F81FD0307C}</a:tableStyleId>
              </a:tblPr>
              <a:tblGrid>
                <a:gridCol w="1816444">
                  <a:extLst>
                    <a:ext uri="{9D8B030D-6E8A-4147-A177-3AD203B41FA5}">
                      <a16:colId xmlns:a16="http://schemas.microsoft.com/office/drawing/2014/main" val="3151476408"/>
                    </a:ext>
                  </a:extLst>
                </a:gridCol>
                <a:gridCol w="2014152">
                  <a:extLst>
                    <a:ext uri="{9D8B030D-6E8A-4147-A177-3AD203B41FA5}">
                      <a16:colId xmlns:a16="http://schemas.microsoft.com/office/drawing/2014/main" val="1797960818"/>
                    </a:ext>
                  </a:extLst>
                </a:gridCol>
                <a:gridCol w="1952367">
                  <a:extLst>
                    <a:ext uri="{9D8B030D-6E8A-4147-A177-3AD203B41FA5}">
                      <a16:colId xmlns:a16="http://schemas.microsoft.com/office/drawing/2014/main" val="1110741208"/>
                    </a:ext>
                  </a:extLst>
                </a:gridCol>
                <a:gridCol w="2512462">
                  <a:extLst>
                    <a:ext uri="{9D8B030D-6E8A-4147-A177-3AD203B41FA5}">
                      <a16:colId xmlns:a16="http://schemas.microsoft.com/office/drawing/2014/main" val="2493035021"/>
                    </a:ext>
                  </a:extLst>
                </a:gridCol>
                <a:gridCol w="2067775">
                  <a:extLst>
                    <a:ext uri="{9D8B030D-6E8A-4147-A177-3AD203B41FA5}">
                      <a16:colId xmlns:a16="http://schemas.microsoft.com/office/drawing/2014/main" val="2788516291"/>
                    </a:ext>
                  </a:extLst>
                </a:gridCol>
              </a:tblGrid>
              <a:tr h="344368">
                <a:tc rowSpan="2">
                  <a:txBody>
                    <a:bodyPr/>
                    <a:lstStyle/>
                    <a:p>
                      <a:pPr marL="0" algn="ctr" defTabSz="914400" rtl="0" eaLnBrk="1" latinLnBrk="0" hangingPunct="1"/>
                      <a:r>
                        <a:rPr lang="en-US" sz="1800" b="1" kern="1200" dirty="0">
                          <a:solidFill>
                            <a:srgbClr val="596A78"/>
                          </a:solidFill>
                          <a:latin typeface="SF UI Display Light" panose="00000400000000000000" pitchFamily="2" charset="0"/>
                          <a:ea typeface="+mn-ea"/>
                          <a:cs typeface="SF UI Display Light" panose="00000400000000000000" pitchFamily="2" charset="0"/>
                        </a:rPr>
                        <a:t>Climate</a:t>
                      </a:r>
                    </a:p>
                  </a:txBody>
                  <a:tcPr>
                    <a:lnB w="12700" cap="flat" cmpd="sng" algn="ctr">
                      <a:solidFill>
                        <a:srgbClr val="FDB515"/>
                      </a:solidFill>
                      <a:prstDash val="solid"/>
                      <a:round/>
                      <a:headEnd type="none" w="med" len="med"/>
                      <a:tailEnd type="none" w="med" len="med"/>
                    </a:lnB>
                  </a:tcPr>
                </a:tc>
                <a:tc rowSpan="2">
                  <a:txBody>
                    <a:bodyPr/>
                    <a:lstStyle/>
                    <a:p>
                      <a:pPr marL="0" algn="ctr" defTabSz="914400" rtl="0" eaLnBrk="1" latinLnBrk="0" hangingPunct="1"/>
                      <a:r>
                        <a:rPr lang="en-US" sz="1800" b="1" kern="1200" dirty="0">
                          <a:solidFill>
                            <a:srgbClr val="596A78"/>
                          </a:solidFill>
                          <a:latin typeface="SF UI Display Light" panose="00000400000000000000" pitchFamily="2" charset="0"/>
                          <a:ea typeface="+mn-ea"/>
                          <a:cs typeface="SF UI Display Light" panose="00000400000000000000" pitchFamily="2" charset="0"/>
                        </a:rPr>
                        <a:t>Demographics</a:t>
                      </a:r>
                    </a:p>
                  </a:txBody>
                  <a:tcPr>
                    <a:lnB w="12700" cap="flat" cmpd="sng" algn="ctr">
                      <a:solidFill>
                        <a:srgbClr val="FDB515"/>
                      </a:solidFill>
                      <a:prstDash val="solid"/>
                      <a:round/>
                      <a:headEnd type="none" w="med" len="med"/>
                      <a:tailEnd type="none" w="med" len="med"/>
                    </a:lnB>
                  </a:tcPr>
                </a:tc>
                <a:tc gridSpan="3">
                  <a:txBody>
                    <a:bodyPr/>
                    <a:lstStyle/>
                    <a:p>
                      <a:pPr algn="ctr"/>
                      <a:r>
                        <a:rPr lang="en-US" sz="1800" b="1" kern="1200" dirty="0">
                          <a:solidFill>
                            <a:srgbClr val="596A78"/>
                          </a:solidFill>
                          <a:latin typeface="SF UI Display Light" panose="00000400000000000000" pitchFamily="2" charset="0"/>
                          <a:ea typeface="+mn-ea"/>
                          <a:cs typeface="SF UI Display Light" panose="00000400000000000000" pitchFamily="2" charset="0"/>
                        </a:rPr>
                        <a:t>Buildings</a:t>
                      </a:r>
                    </a:p>
                  </a:txBody>
                  <a:tcPr anchor="b">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FDB515"/>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800" b="1" kern="1200" dirty="0">
                        <a:solidFill>
                          <a:srgbClr val="596A78"/>
                        </a:solidFill>
                        <a:latin typeface="SF UI Display Light" panose="00000400000000000000" pitchFamily="2" charset="0"/>
                        <a:ea typeface="+mn-ea"/>
                        <a:cs typeface="SF UI Display Light" panose="00000400000000000000" pitchFamily="2" charset="0"/>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FDB515"/>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a:endParaRPr lang="en-US" sz="1800" b="1" kern="1200" dirty="0">
                        <a:solidFill>
                          <a:srgbClr val="596A78"/>
                        </a:solidFill>
                        <a:latin typeface="SF UI Display Light" panose="00000400000000000000" pitchFamily="2" charset="0"/>
                        <a:ea typeface="+mn-ea"/>
                        <a:cs typeface="SF UI Display Light" panose="00000400000000000000" pitchFamily="2" charset="0"/>
                      </a:endParaRP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FDB51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91108308"/>
                  </a:ext>
                </a:extLst>
              </a:tr>
              <a:tr h="320040">
                <a:tc vMerge="1">
                  <a:txBody>
                    <a:bodyPr/>
                    <a:lstStyle/>
                    <a:p>
                      <a:pPr marL="0" algn="ctr" defTabSz="914400" rtl="0" eaLnBrk="1" latinLnBrk="0" hangingPunct="1"/>
                      <a:endParaRPr lang="en-US" sz="1800" b="1" kern="1200" dirty="0">
                        <a:solidFill>
                          <a:srgbClr val="596A78"/>
                        </a:solidFill>
                        <a:latin typeface="SF UI Display Light" panose="00000400000000000000" pitchFamily="2" charset="0"/>
                        <a:ea typeface="+mn-ea"/>
                        <a:cs typeface="SF UI Display Light" panose="00000400000000000000" pitchFamily="2" charset="0"/>
                      </a:endParaRPr>
                    </a:p>
                  </a:txBody>
                  <a:tcPr>
                    <a:lnT w="12700" cap="flat" cmpd="sng" algn="ctr">
                      <a:solidFill>
                        <a:srgbClr val="FDB515"/>
                      </a:solidFill>
                      <a:prstDash val="solid"/>
                      <a:round/>
                      <a:headEnd type="none" w="med" len="med"/>
                      <a:tailEnd type="none" w="med" len="med"/>
                    </a:lnT>
                    <a:lnB w="12700" cap="flat" cmpd="sng" algn="ctr">
                      <a:solidFill>
                        <a:srgbClr val="FDB515"/>
                      </a:solidFill>
                      <a:prstDash val="solid"/>
                      <a:round/>
                      <a:headEnd type="none" w="med" len="med"/>
                      <a:tailEnd type="none" w="med" len="med"/>
                    </a:lnB>
                  </a:tcPr>
                </a:tc>
                <a:tc vMerge="1">
                  <a:txBody>
                    <a:bodyPr/>
                    <a:lstStyle/>
                    <a:p>
                      <a:pPr marL="0" algn="ctr" defTabSz="914400" rtl="0" eaLnBrk="1" latinLnBrk="0" hangingPunct="1"/>
                      <a:endParaRPr lang="en-US" sz="1800" b="1" kern="1200" dirty="0">
                        <a:solidFill>
                          <a:srgbClr val="596A78"/>
                        </a:solidFill>
                        <a:latin typeface="SF UI Display Light" panose="00000400000000000000" pitchFamily="2" charset="0"/>
                        <a:ea typeface="+mn-ea"/>
                        <a:cs typeface="SF UI Display Light" panose="00000400000000000000" pitchFamily="2" charset="0"/>
                      </a:endParaRPr>
                    </a:p>
                  </a:txBody>
                  <a:tcPr>
                    <a:lnT w="12700" cap="flat" cmpd="sng" algn="ctr">
                      <a:solidFill>
                        <a:srgbClr val="FDB515"/>
                      </a:solidFill>
                      <a:prstDash val="solid"/>
                      <a:round/>
                      <a:headEnd type="none" w="med" len="med"/>
                      <a:tailEnd type="none" w="med" len="med"/>
                    </a:lnT>
                    <a:lnB w="12700" cap="flat" cmpd="sng" algn="ctr">
                      <a:solidFill>
                        <a:srgbClr val="FDB515"/>
                      </a:solidFill>
                      <a:prstDash val="solid"/>
                      <a:round/>
                      <a:headEnd type="none" w="med" len="med"/>
                      <a:tailEnd type="none" w="med" len="med"/>
                    </a:lnB>
                  </a:tcPr>
                </a:tc>
                <a:tc>
                  <a:txBody>
                    <a:bodyPr/>
                    <a:lstStyle/>
                    <a:p>
                      <a:pPr algn="ctr"/>
                      <a:r>
                        <a:rPr lang="en-US" sz="1800" b="1" kern="1200" dirty="0">
                          <a:solidFill>
                            <a:srgbClr val="596A78"/>
                          </a:solidFill>
                          <a:latin typeface="SF UI Display Light" panose="00000400000000000000" pitchFamily="2" charset="0"/>
                          <a:ea typeface="+mn-ea"/>
                          <a:cs typeface="SF UI Display Light" panose="00000400000000000000" pitchFamily="2" charset="0"/>
                        </a:rPr>
                        <a:t>Construction</a:t>
                      </a:r>
                    </a:p>
                  </a:txBody>
                  <a:tcPr anchor="b">
                    <a:lnR w="12700" cap="flat" cmpd="sng" algn="ctr">
                      <a:noFill/>
                      <a:prstDash val="solid"/>
                      <a:round/>
                      <a:headEnd type="none" w="med" len="med"/>
                      <a:tailEnd type="none" w="med" len="med"/>
                    </a:lnR>
                    <a:lnT w="12700" cap="flat" cmpd="sng" algn="ctr">
                      <a:solidFill>
                        <a:srgbClr val="FDB515"/>
                      </a:solidFill>
                      <a:prstDash val="solid"/>
                      <a:round/>
                      <a:headEnd type="none" w="med" len="med"/>
                      <a:tailEnd type="none" w="med" len="med"/>
                    </a:lnT>
                    <a:lnB w="12700" cap="flat" cmpd="sng" algn="ctr">
                      <a:solidFill>
                        <a:srgbClr val="FDB51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b="1" kern="1200" dirty="0">
                          <a:solidFill>
                            <a:srgbClr val="596A78"/>
                          </a:solidFill>
                          <a:latin typeface="SF UI Display Light" panose="00000400000000000000" pitchFamily="2" charset="0"/>
                          <a:ea typeface="+mn-ea"/>
                          <a:cs typeface="SF UI Display Light" panose="00000400000000000000" pitchFamily="2" charset="0"/>
                        </a:rPr>
                        <a:t>Envelope</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DB515"/>
                      </a:solidFill>
                      <a:prstDash val="solid"/>
                      <a:round/>
                      <a:headEnd type="none" w="med" len="med"/>
                      <a:tailEnd type="none" w="med" len="med"/>
                    </a:lnT>
                    <a:lnB w="12700" cap="flat" cmpd="sng" algn="ctr">
                      <a:solidFill>
                        <a:srgbClr val="FDB515"/>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b="1" kern="1200" dirty="0">
                          <a:solidFill>
                            <a:srgbClr val="596A78"/>
                          </a:solidFill>
                          <a:latin typeface="SF UI Display Light" panose="00000400000000000000" pitchFamily="2" charset="0"/>
                          <a:ea typeface="+mn-ea"/>
                          <a:cs typeface="SF UI Display Light" panose="00000400000000000000" pitchFamily="2" charset="0"/>
                        </a:rPr>
                        <a:t>HVAC</a:t>
                      </a:r>
                    </a:p>
                  </a:txBody>
                  <a:tcPr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DB515"/>
                      </a:solidFill>
                      <a:prstDash val="solid"/>
                      <a:round/>
                      <a:headEnd type="none" w="med" len="med"/>
                      <a:tailEnd type="none" w="med" len="med"/>
                    </a:lnT>
                    <a:lnB w="12700" cap="flat" cmpd="sng" algn="ctr">
                      <a:solidFill>
                        <a:srgbClr val="FDB515"/>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41408447"/>
                  </a:ext>
                </a:extLst>
              </a:tr>
              <a:tr h="370840">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Degree-days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DB515"/>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Non-white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DB515"/>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Construction age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DB515"/>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Thermally massive wall</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DB515"/>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System type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DB515"/>
                      </a:solid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3552037789"/>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Over 65</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Apartment</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Thermally massive roof</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Energy insecurity</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519924218"/>
                  </a:ext>
                </a:extLst>
              </a:tr>
              <a:tr h="370840">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Lives alone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Mobile home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Insulation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Fans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889040680"/>
                  </a:ext>
                </a:extLst>
              </a:tr>
              <a:tr h="370840">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Large households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Infiltration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Off-grid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95779239"/>
                  </a:ext>
                </a:extLst>
              </a:tr>
              <a:tr h="370840">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Poverty</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Windows per room</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515645718"/>
                  </a:ext>
                </a:extLst>
              </a:tr>
              <a:tr h="370840">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Unemployed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Glazing type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132205490"/>
                  </a:ext>
                </a:extLst>
              </a:tr>
              <a:tr h="370840">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Education level</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104205852"/>
                  </a:ext>
                </a:extLst>
              </a:tr>
              <a:tr h="370840">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Renting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008204386"/>
                  </a:ext>
                </a:extLst>
              </a:tr>
              <a:tr h="370840">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kern="1200" dirty="0">
                          <a:solidFill>
                            <a:srgbClr val="46535E"/>
                          </a:solidFill>
                          <a:latin typeface="SF UI Display Light" panose="00000400000000000000" pitchFamily="2" charset="0"/>
                          <a:ea typeface="+mn-ea"/>
                          <a:cs typeface="SF UI Display Light" panose="00000400000000000000" pitchFamily="2" charset="0"/>
                        </a:rPr>
                        <a:t>Pays utility or fuel</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1800" kern="1200" dirty="0">
                        <a:solidFill>
                          <a:srgbClr val="46535E"/>
                        </a:solidFill>
                        <a:latin typeface="SF UI Display Light" panose="00000400000000000000" pitchFamily="2" charset="0"/>
                        <a:ea typeface="+mn-ea"/>
                        <a:cs typeface="SF UI Display Light" panose="00000400000000000000" pitchFamily="2"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2578242"/>
                  </a:ext>
                </a:extLst>
              </a:tr>
            </a:tbl>
          </a:graphicData>
        </a:graphic>
      </p:graphicFrame>
      <p:sp>
        <p:nvSpPr>
          <p:cNvPr id="3" name="Slide Number Placeholder 2">
            <a:extLst>
              <a:ext uri="{FF2B5EF4-FFF2-40B4-BE49-F238E27FC236}">
                <a16:creationId xmlns:a16="http://schemas.microsoft.com/office/drawing/2014/main" id="{A87C5604-4FFD-4BDB-87B3-EAC1B8E66116}"/>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56140A1-F6DA-4D17-B357-334EF68B1035}" type="slidenum">
              <a:rPr kumimoji="0" lang="en-US" sz="1400" b="0" i="0" u="none" strike="noStrike" kern="1200" cap="none" spc="0" normalizeH="0" baseline="0" noProof="0" smtClean="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400" b="0" i="0" u="none" strike="noStrike" kern="1200" cap="none" spc="0" normalizeH="0" baseline="0" noProof="0" dirty="0">
              <a:ln>
                <a:noFill/>
              </a:ln>
              <a:solidFill>
                <a:prstClr val="white">
                  <a:lumMod val="65000"/>
                </a:prstClr>
              </a:solidFill>
              <a:effectLst/>
              <a:uLnTx/>
              <a:uFillTx/>
              <a:latin typeface="SF UI Display ExtLt" panose="00000300000000000000" pitchFamily="50" charset="0"/>
              <a:ea typeface="+mn-ea"/>
              <a:cs typeface="SF UI Display ExtLt" panose="00000300000000000000" pitchFamily="50" charset="0"/>
            </a:endParaRPr>
          </a:p>
        </p:txBody>
      </p:sp>
    </p:spTree>
    <p:extLst>
      <p:ext uri="{BB962C8B-B14F-4D97-AF65-F5344CB8AC3E}">
        <p14:creationId xmlns:p14="http://schemas.microsoft.com/office/powerpoint/2010/main" val="1230474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37F43-0E70-4932-9026-CE349A11FB38}"/>
              </a:ext>
            </a:extLst>
          </p:cNvPr>
          <p:cNvSpPr>
            <a:spLocks noGrp="1"/>
          </p:cNvSpPr>
          <p:nvPr>
            <p:ph type="title"/>
          </p:nvPr>
        </p:nvSpPr>
        <p:spPr/>
        <p:txBody>
          <a:bodyPr/>
          <a:lstStyle/>
          <a:p>
            <a:r>
              <a:rPr lang="en-US" dirty="0"/>
              <a:t>Machine learning model building</a:t>
            </a:r>
          </a:p>
        </p:txBody>
      </p:sp>
      <p:sp>
        <p:nvSpPr>
          <p:cNvPr id="4" name="Content Placeholder 3">
            <a:extLst>
              <a:ext uri="{FF2B5EF4-FFF2-40B4-BE49-F238E27FC236}">
                <a16:creationId xmlns:a16="http://schemas.microsoft.com/office/drawing/2014/main" id="{BDA7CA44-F750-4838-AE98-EDD6869CA63B}"/>
              </a:ext>
            </a:extLst>
          </p:cNvPr>
          <p:cNvSpPr>
            <a:spLocks noGrp="1"/>
          </p:cNvSpPr>
          <p:nvPr>
            <p:ph idx="1"/>
          </p:nvPr>
        </p:nvSpPr>
        <p:spPr>
          <a:xfrm>
            <a:off x="914400" y="1643513"/>
            <a:ext cx="10287000" cy="4759693"/>
          </a:xfrm>
        </p:spPr>
        <p:txBody>
          <a:bodyPr>
            <a:noAutofit/>
          </a:bodyPr>
          <a:lstStyle/>
          <a:p>
            <a:r>
              <a:rPr lang="en-US" sz="2400" dirty="0"/>
              <a:t>Binary classification model</a:t>
            </a:r>
          </a:p>
          <a:p>
            <a:pPr lvl="1"/>
            <a:r>
              <a:rPr lang="en-US" sz="2000" dirty="0"/>
              <a:t>Input: building and household characteristics</a:t>
            </a:r>
          </a:p>
          <a:p>
            <a:pPr lvl="1"/>
            <a:r>
              <a:rPr lang="en-US" sz="2000" dirty="0"/>
              <a:t>Output: temperature-related morbidity (Y/ N)</a:t>
            </a:r>
          </a:p>
          <a:p>
            <a:r>
              <a:rPr lang="en-US" sz="2400" dirty="0"/>
              <a:t>Model fitting</a:t>
            </a:r>
          </a:p>
          <a:p>
            <a:pPr lvl="1"/>
            <a:r>
              <a:rPr lang="en-US" sz="2000" dirty="0"/>
              <a:t>80/20 training/test data split</a:t>
            </a:r>
          </a:p>
          <a:p>
            <a:pPr lvl="1"/>
            <a:r>
              <a:rPr lang="en-US" sz="2000" dirty="0"/>
              <a:t>Training data subsampled to address class imbalance</a:t>
            </a:r>
          </a:p>
          <a:p>
            <a:pPr lvl="1"/>
            <a:r>
              <a:rPr lang="en-US" sz="2000" dirty="0"/>
              <a:t>Hyperparameter tuning with repeated 5-fold cross validation</a:t>
            </a:r>
          </a:p>
          <a:p>
            <a:pPr lvl="1"/>
            <a:r>
              <a:rPr lang="en-US" sz="2000" dirty="0"/>
              <a:t>Compare 8 machine learning algorithms</a:t>
            </a:r>
          </a:p>
          <a:p>
            <a:pPr lvl="2"/>
            <a:r>
              <a:rPr lang="en-US" sz="1600" dirty="0"/>
              <a:t>Generalized linear model, multivariate adaptive regression spline, penalized discriminant analysis, bagged classification and regression trees, random forest neural net. </a:t>
            </a:r>
          </a:p>
          <a:p>
            <a:r>
              <a:rPr lang="en-US" sz="2400" dirty="0"/>
              <a:t>Uncertainty</a:t>
            </a:r>
          </a:p>
          <a:p>
            <a:pPr lvl="1"/>
            <a:r>
              <a:rPr lang="en-US" sz="2000" dirty="0"/>
              <a:t>30 bootstrap iterations, with different training/test data splits</a:t>
            </a:r>
          </a:p>
        </p:txBody>
      </p:sp>
      <p:cxnSp>
        <p:nvCxnSpPr>
          <p:cNvPr id="11" name="Straight Arrow Connector 10">
            <a:extLst>
              <a:ext uri="{FF2B5EF4-FFF2-40B4-BE49-F238E27FC236}">
                <a16:creationId xmlns:a16="http://schemas.microsoft.com/office/drawing/2014/main" id="{B5871B5B-66DF-43CD-9E3C-8641A62FDC71}"/>
              </a:ext>
            </a:extLst>
          </p:cNvPr>
          <p:cNvCxnSpPr>
            <a:cxnSpLocks/>
          </p:cNvCxnSpPr>
          <p:nvPr/>
        </p:nvCxnSpPr>
        <p:spPr>
          <a:xfrm flipH="1">
            <a:off x="10436581" y="7636696"/>
            <a:ext cx="2817855" cy="0"/>
          </a:xfrm>
          <a:prstGeom prst="straightConnector1">
            <a:avLst/>
          </a:prstGeom>
          <a:ln w="12700">
            <a:solidFill>
              <a:srgbClr val="596A78"/>
            </a:solidFill>
            <a:tailEnd type="triangle"/>
          </a:ln>
        </p:spPr>
        <p:style>
          <a:lnRef idx="1">
            <a:schemeClr val="accent1"/>
          </a:lnRef>
          <a:fillRef idx="0">
            <a:schemeClr val="accent1"/>
          </a:fillRef>
          <a:effectRef idx="0">
            <a:schemeClr val="accent1"/>
          </a:effectRef>
          <a:fontRef idx="minor">
            <a:schemeClr val="tx1"/>
          </a:fontRef>
        </p:style>
      </p:cxnSp>
      <p:sp>
        <p:nvSpPr>
          <p:cNvPr id="7" name="Slide Number Placeholder 6">
            <a:extLst>
              <a:ext uri="{FF2B5EF4-FFF2-40B4-BE49-F238E27FC236}">
                <a16:creationId xmlns:a16="http://schemas.microsoft.com/office/drawing/2014/main" id="{D8D19929-78F1-4137-AC33-CB68D7710517}"/>
              </a:ext>
            </a:extLst>
          </p:cNvPr>
          <p:cNvSpPr>
            <a:spLocks noGrp="1"/>
          </p:cNvSpPr>
          <p:nvPr>
            <p:ph type="sldNum" sz="quarter" idx="11"/>
          </p:nvPr>
        </p:nvSpPr>
        <p:spPr/>
        <p:txBody>
          <a:bodyPr/>
          <a:lstStyle/>
          <a:p>
            <a:fld id="{856140A1-F6DA-4D17-B357-334EF68B1035}" type="slidenum">
              <a:rPr lang="en-US" smtClean="0"/>
              <a:pPr/>
              <a:t>7</a:t>
            </a:fld>
            <a:endParaRPr lang="en-US" dirty="0"/>
          </a:p>
        </p:txBody>
      </p:sp>
    </p:spTree>
    <p:extLst>
      <p:ext uri="{BB962C8B-B14F-4D97-AF65-F5344CB8AC3E}">
        <p14:creationId xmlns:p14="http://schemas.microsoft.com/office/powerpoint/2010/main" val="13454490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BD9AC-F3E7-4475-AC40-CD519E984866}"/>
              </a:ext>
            </a:extLst>
          </p:cNvPr>
          <p:cNvSpPr>
            <a:spLocks noGrp="1"/>
          </p:cNvSpPr>
          <p:nvPr>
            <p:ph type="title"/>
          </p:nvPr>
        </p:nvSpPr>
        <p:spPr/>
        <p:txBody>
          <a:bodyPr/>
          <a:lstStyle/>
          <a:p>
            <a:r>
              <a:rPr lang="en-US" dirty="0"/>
              <a:t>Machine learning model building contd.</a:t>
            </a:r>
          </a:p>
        </p:txBody>
      </p:sp>
      <p:sp>
        <p:nvSpPr>
          <p:cNvPr id="3" name="Slide Number Placeholder 2">
            <a:extLst>
              <a:ext uri="{FF2B5EF4-FFF2-40B4-BE49-F238E27FC236}">
                <a16:creationId xmlns:a16="http://schemas.microsoft.com/office/drawing/2014/main" id="{D68E9173-370D-4756-B034-4C5C11938BB8}"/>
              </a:ext>
            </a:extLst>
          </p:cNvPr>
          <p:cNvSpPr>
            <a:spLocks noGrp="1"/>
          </p:cNvSpPr>
          <p:nvPr>
            <p:ph type="sldNum" sz="quarter" idx="11"/>
          </p:nvPr>
        </p:nvSpPr>
        <p:spPr/>
        <p:txBody>
          <a:bodyPr/>
          <a:lstStyle/>
          <a:p>
            <a:fld id="{856140A1-F6DA-4D17-B357-334EF68B1035}" type="slidenum">
              <a:rPr lang="en-US" smtClean="0"/>
              <a:pPr/>
              <a:t>8</a:t>
            </a:fld>
            <a:endParaRPr lang="en-US" dirty="0"/>
          </a:p>
        </p:txBody>
      </p:sp>
      <p:sp>
        <p:nvSpPr>
          <p:cNvPr id="5" name="Content Placeholder 4">
            <a:extLst>
              <a:ext uri="{FF2B5EF4-FFF2-40B4-BE49-F238E27FC236}">
                <a16:creationId xmlns:a16="http://schemas.microsoft.com/office/drawing/2014/main" id="{01A37A24-D868-45FA-A1EC-2EA6F9AF6D85}"/>
              </a:ext>
            </a:extLst>
          </p:cNvPr>
          <p:cNvSpPr>
            <a:spLocks noGrp="1"/>
          </p:cNvSpPr>
          <p:nvPr>
            <p:ph idx="1"/>
          </p:nvPr>
        </p:nvSpPr>
        <p:spPr/>
        <p:txBody>
          <a:bodyPr/>
          <a:lstStyle/>
          <a:p>
            <a:r>
              <a:rPr lang="en-US" sz="2400" dirty="0"/>
              <a:t>Pre-processing</a:t>
            </a:r>
          </a:p>
          <a:p>
            <a:pPr lvl="1"/>
            <a:r>
              <a:rPr lang="en-US" sz="2000" dirty="0"/>
              <a:t>Checked for zero or near-zero variance, which removed two demographic variables</a:t>
            </a:r>
          </a:p>
          <a:p>
            <a:pPr lvl="2"/>
            <a:r>
              <a:rPr lang="en-US" sz="1600" dirty="0"/>
              <a:t>Large households and pays utility/fuel </a:t>
            </a:r>
          </a:p>
          <a:p>
            <a:pPr lvl="1"/>
            <a:r>
              <a:rPr lang="en-US" sz="2000" dirty="0"/>
              <a:t>Checked for correlated variables and linear combinations, but none removed</a:t>
            </a:r>
          </a:p>
          <a:p>
            <a:pPr lvl="1"/>
            <a:r>
              <a:rPr lang="en-US" sz="2000" dirty="0"/>
              <a:t>Normalize numerical inputs to have zero mean and unit variance</a:t>
            </a:r>
          </a:p>
          <a:p>
            <a:r>
              <a:rPr lang="en-US" sz="2400" dirty="0"/>
              <a:t>Imbalanced class handling:</a:t>
            </a:r>
          </a:p>
          <a:p>
            <a:pPr lvl="1"/>
            <a:r>
              <a:rPr lang="en-US" sz="2000" dirty="0"/>
              <a:t>Class-weights – higher penalty for misclassifying homes with temperature-related illness</a:t>
            </a:r>
          </a:p>
          <a:p>
            <a:pPr lvl="1"/>
            <a:r>
              <a:rPr lang="en-US" sz="2000" dirty="0"/>
              <a:t>Up-sampling – over sample minority class</a:t>
            </a:r>
          </a:p>
          <a:p>
            <a:pPr lvl="1"/>
            <a:r>
              <a:rPr lang="en-US" sz="2000" dirty="0"/>
              <a:t>SMOTE and ROSE – generate synthetic data in minority class and under sample majority class</a:t>
            </a:r>
          </a:p>
          <a:p>
            <a:pPr lvl="1"/>
            <a:r>
              <a:rPr lang="en-US" sz="2000" dirty="0"/>
              <a:t>Performance metrics suited for imbalanced data: balanced accuracy, recall, precision. </a:t>
            </a:r>
          </a:p>
        </p:txBody>
      </p:sp>
    </p:spTree>
    <p:extLst>
      <p:ext uri="{BB962C8B-B14F-4D97-AF65-F5344CB8AC3E}">
        <p14:creationId xmlns:p14="http://schemas.microsoft.com/office/powerpoint/2010/main" val="30271810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180D4-171A-48A7-BC87-D09F72A18151}"/>
              </a:ext>
            </a:extLst>
          </p:cNvPr>
          <p:cNvSpPr>
            <a:spLocks noGrp="1"/>
          </p:cNvSpPr>
          <p:nvPr>
            <p:ph type="title"/>
          </p:nvPr>
        </p:nvSpPr>
        <p:spPr/>
        <p:txBody>
          <a:bodyPr/>
          <a:lstStyle/>
          <a:p>
            <a:r>
              <a:rPr lang="en-US" dirty="0"/>
              <a:t>Machine learning model performance</a:t>
            </a:r>
          </a:p>
        </p:txBody>
      </p:sp>
      <p:sp>
        <p:nvSpPr>
          <p:cNvPr id="4" name="Content Placeholder 3">
            <a:extLst>
              <a:ext uri="{FF2B5EF4-FFF2-40B4-BE49-F238E27FC236}">
                <a16:creationId xmlns:a16="http://schemas.microsoft.com/office/drawing/2014/main" id="{0FE5EC7C-2AB8-49C6-94DF-03F8F0A8CD0A}"/>
              </a:ext>
            </a:extLst>
          </p:cNvPr>
          <p:cNvSpPr>
            <a:spLocks noGrp="1"/>
          </p:cNvSpPr>
          <p:nvPr>
            <p:ph idx="1"/>
          </p:nvPr>
        </p:nvSpPr>
        <p:spPr>
          <a:xfrm>
            <a:off x="914400" y="1643513"/>
            <a:ext cx="6378723" cy="4390889"/>
          </a:xfrm>
        </p:spPr>
        <p:txBody>
          <a:bodyPr>
            <a:normAutofit lnSpcReduction="10000"/>
          </a:bodyPr>
          <a:lstStyle/>
          <a:p>
            <a:r>
              <a:rPr lang="en-US" sz="2400" dirty="0"/>
              <a:t>For binary classification, Receiver Operator Characteristic (ROC) is the typical choice</a:t>
            </a:r>
          </a:p>
          <a:p>
            <a:r>
              <a:rPr lang="en-US" sz="2400" dirty="0"/>
              <a:t>Based on the confusion matrix</a:t>
            </a:r>
          </a:p>
          <a:p>
            <a:pPr lvl="1"/>
            <a:r>
              <a:rPr lang="en-US" sz="2000" dirty="0"/>
              <a:t>Sensitivity</a:t>
            </a:r>
            <a:r>
              <a:rPr lang="en-US" sz="2000" dirty="0">
                <a:sym typeface="Wingdings" pitchFamily="2" charset="2"/>
              </a:rPr>
              <a:t> (true positive rate): TP/TP+FN</a:t>
            </a:r>
          </a:p>
          <a:p>
            <a:pPr lvl="1"/>
            <a:r>
              <a:rPr lang="en-US" sz="2000" dirty="0">
                <a:sym typeface="Wingdings" pitchFamily="2" charset="2"/>
              </a:rPr>
              <a:t>Specificity (true negative rate or 1-false positive rate): TN/TN+FP</a:t>
            </a:r>
          </a:p>
          <a:p>
            <a:r>
              <a:rPr lang="en-US" sz="2400" dirty="0">
                <a:sym typeface="Wingdings" pitchFamily="2" charset="2"/>
              </a:rPr>
              <a:t>ROC curve plots the sensitivity and specificity for different thresholds </a:t>
            </a:r>
          </a:p>
          <a:p>
            <a:r>
              <a:rPr lang="en-US" sz="2400" dirty="0">
                <a:sym typeface="Wingdings" pitchFamily="2" charset="2"/>
              </a:rPr>
              <a:t>Area under the ROC gives a single metric to capture the entire curve</a:t>
            </a:r>
          </a:p>
          <a:p>
            <a:r>
              <a:rPr lang="en-US" sz="2400" dirty="0">
                <a:sym typeface="Wingdings" pitchFamily="2" charset="2"/>
              </a:rPr>
              <a:t>This metric is ill-suited for imbalanced data sets because the number of TN is so much larger</a:t>
            </a:r>
            <a:endParaRPr lang="en-US" sz="2400" dirty="0"/>
          </a:p>
        </p:txBody>
      </p:sp>
      <p:graphicFrame>
        <p:nvGraphicFramePr>
          <p:cNvPr id="5" name="Table 5">
            <a:extLst>
              <a:ext uri="{FF2B5EF4-FFF2-40B4-BE49-F238E27FC236}">
                <a16:creationId xmlns:a16="http://schemas.microsoft.com/office/drawing/2014/main" id="{A15F301A-7FA0-4FD4-9C24-CE0DCB1D842E}"/>
              </a:ext>
            </a:extLst>
          </p:cNvPr>
          <p:cNvGraphicFramePr>
            <a:graphicFrameLocks noGrp="1"/>
          </p:cNvGraphicFramePr>
          <p:nvPr>
            <p:extLst>
              <p:ext uri="{D42A27DB-BD31-4B8C-83A1-F6EECF244321}">
                <p14:modId xmlns:p14="http://schemas.microsoft.com/office/powerpoint/2010/main" val="3241043605"/>
              </p:ext>
            </p:extLst>
          </p:nvPr>
        </p:nvGraphicFramePr>
        <p:xfrm>
          <a:off x="7127313" y="1322461"/>
          <a:ext cx="4150287" cy="1645920"/>
        </p:xfrm>
        <a:graphic>
          <a:graphicData uri="http://schemas.openxmlformats.org/drawingml/2006/table">
            <a:tbl>
              <a:tblPr firstRow="1" bandRow="1">
                <a:tableStyleId>{2D5ABB26-0587-4C30-8999-92F81FD0307C}</a:tableStyleId>
              </a:tblPr>
              <a:tblGrid>
                <a:gridCol w="401247">
                  <a:extLst>
                    <a:ext uri="{9D8B030D-6E8A-4147-A177-3AD203B41FA5}">
                      <a16:colId xmlns:a16="http://schemas.microsoft.com/office/drawing/2014/main" val="3280150576"/>
                    </a:ext>
                  </a:extLst>
                </a:gridCol>
                <a:gridCol w="548640">
                  <a:extLst>
                    <a:ext uri="{9D8B030D-6E8A-4147-A177-3AD203B41FA5}">
                      <a16:colId xmlns:a16="http://schemas.microsoft.com/office/drawing/2014/main" val="1703282793"/>
                    </a:ext>
                  </a:extLst>
                </a:gridCol>
                <a:gridCol w="1554480">
                  <a:extLst>
                    <a:ext uri="{9D8B030D-6E8A-4147-A177-3AD203B41FA5}">
                      <a16:colId xmlns:a16="http://schemas.microsoft.com/office/drawing/2014/main" val="1496545786"/>
                    </a:ext>
                  </a:extLst>
                </a:gridCol>
                <a:gridCol w="1645920">
                  <a:extLst>
                    <a:ext uri="{9D8B030D-6E8A-4147-A177-3AD203B41FA5}">
                      <a16:colId xmlns:a16="http://schemas.microsoft.com/office/drawing/2014/main" val="1762816634"/>
                    </a:ext>
                  </a:extLst>
                </a:gridCol>
              </a:tblGrid>
              <a:tr h="264842">
                <a:tc>
                  <a:txBody>
                    <a:bodyPr/>
                    <a:lstStyle/>
                    <a:p>
                      <a:endParaRPr lang="en-US" sz="1800" dirty="0">
                        <a:solidFill>
                          <a:srgbClr val="596A78"/>
                        </a:solidFill>
                        <a:latin typeface="SF UI Display Light" panose="00000400000000000000" pitchFamily="2" charset="0"/>
                        <a:cs typeface="SF UI Display Light" panose="00000400000000000000" pitchFamily="2" charset="0"/>
                      </a:endParaRP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800" dirty="0">
                        <a:solidFill>
                          <a:srgbClr val="596A78"/>
                        </a:solidFill>
                        <a:latin typeface="SF UI Display Light" panose="00000400000000000000" pitchFamily="2" charset="0"/>
                        <a:cs typeface="SF UI Display Light" panose="00000400000000000000" pitchFamily="2" charset="0"/>
                      </a:endParaRP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Predicted</a:t>
                      </a: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12700" cap="flat" cmpd="sng" algn="ctr">
                      <a:solidFill>
                        <a:srgbClr val="596A78"/>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extLst>
                  <a:ext uri="{0D108BD9-81ED-4DB2-BD59-A6C34878D82A}">
                    <a16:rowId xmlns:a16="http://schemas.microsoft.com/office/drawing/2014/main" val="2386873836"/>
                  </a:ext>
                </a:extLst>
              </a:tr>
              <a:tr h="365760">
                <a:tc>
                  <a:txBody>
                    <a:bodyPr/>
                    <a:lstStyle/>
                    <a:p>
                      <a:endParaRPr lang="en-US" sz="1800">
                        <a:solidFill>
                          <a:srgbClr val="596A78"/>
                        </a:solidFill>
                        <a:latin typeface="SF UI Display Light" panose="00000400000000000000" pitchFamily="2" charset="0"/>
                        <a:cs typeface="SF UI Display Light" panose="00000400000000000000" pitchFamily="2" charset="0"/>
                      </a:endParaRPr>
                    </a:p>
                  </a:txBody>
                  <a:tcP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800" dirty="0">
                        <a:solidFill>
                          <a:srgbClr val="596A78"/>
                        </a:solidFill>
                        <a:latin typeface="SF UI Display Light" panose="00000400000000000000" pitchFamily="2" charset="0"/>
                        <a:cs typeface="SF UI Display Light" panose="00000400000000000000" pitchFamily="2" charset="0"/>
                      </a:endParaRPr>
                    </a:p>
                  </a:txBody>
                  <a:tcPr>
                    <a:lnL w="28575" cap="flat" cmpd="sng" algn="ctr">
                      <a:noFill/>
                      <a:prstDash val="solid"/>
                      <a:round/>
                      <a:headEnd type="none" w="med" len="med"/>
                      <a:tailEnd type="none" w="med" len="med"/>
                    </a:lnL>
                    <a:lnR w="12700" cap="flat" cmpd="sng" algn="ctr">
                      <a:solidFill>
                        <a:srgbClr val="596A78"/>
                      </a:solidFill>
                      <a:prstDash val="solid"/>
                      <a:round/>
                      <a:headEnd type="none" w="med" len="med"/>
                      <a:tailEnd type="none" w="med" len="med"/>
                    </a:lnR>
                    <a:lnT w="28575" cap="flat" cmpd="sng" algn="ctr">
                      <a:noFill/>
                      <a:prstDash val="solid"/>
                      <a:round/>
                      <a:headEnd type="none" w="med" len="med"/>
                      <a:tailEnd type="none" w="med" len="med"/>
                    </a:lnT>
                    <a:lnB w="12700" cap="flat" cmpd="sng" algn="ctr">
                      <a:solidFill>
                        <a:srgbClr val="596A78"/>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b="1" dirty="0">
                          <a:solidFill>
                            <a:srgbClr val="596A78"/>
                          </a:solidFill>
                          <a:latin typeface="SF UI Display Light" panose="00000400000000000000" pitchFamily="2" charset="0"/>
                          <a:cs typeface="SF UI Display Light" panose="00000400000000000000" pitchFamily="2" charset="0"/>
                        </a:rPr>
                        <a:t>Yes</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tcPr>
                </a:tc>
                <a:tc>
                  <a:txBody>
                    <a:bodyPr/>
                    <a:lstStyle/>
                    <a:p>
                      <a:pPr algn="ctr"/>
                      <a:r>
                        <a:rPr lang="en-US" sz="1800" b="1" dirty="0">
                          <a:solidFill>
                            <a:srgbClr val="596A78"/>
                          </a:solidFill>
                          <a:latin typeface="SF UI Display Light" panose="00000400000000000000" pitchFamily="2" charset="0"/>
                          <a:cs typeface="SF UI Display Light" panose="00000400000000000000" pitchFamily="2" charset="0"/>
                        </a:rPr>
                        <a:t>No</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tcPr>
                </a:tc>
                <a:extLst>
                  <a:ext uri="{0D108BD9-81ED-4DB2-BD59-A6C34878D82A}">
                    <a16:rowId xmlns:a16="http://schemas.microsoft.com/office/drawing/2014/main" val="2798598135"/>
                  </a:ext>
                </a:extLst>
              </a:tr>
              <a:tr h="457200">
                <a:tc rowSpan="2">
                  <a:txBody>
                    <a:bodyPr/>
                    <a:lstStyle/>
                    <a:p>
                      <a:r>
                        <a:rPr lang="en-US" sz="1800" dirty="0">
                          <a:solidFill>
                            <a:srgbClr val="596A78"/>
                          </a:solidFill>
                          <a:latin typeface="SF UI Display Light" panose="00000400000000000000" pitchFamily="2" charset="0"/>
                          <a:cs typeface="SF UI Display Light" panose="00000400000000000000" pitchFamily="2" charset="0"/>
                        </a:rPr>
                        <a:t>Actual</a:t>
                      </a:r>
                    </a:p>
                  </a:txBody>
                  <a:tcPr vert="vert270">
                    <a:lnL w="28575" cap="flat" cmpd="sng" algn="ctr">
                      <a:noFill/>
                      <a:prstDash val="solid"/>
                      <a:round/>
                      <a:headEnd type="none" w="med" len="med"/>
                      <a:tailEnd type="none" w="med" len="med"/>
                    </a:lnL>
                    <a:lnR w="12700" cap="flat" cmpd="sng" algn="ctr">
                      <a:solidFill>
                        <a:srgbClr val="596A78"/>
                      </a:solid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1800" b="1" dirty="0">
                          <a:solidFill>
                            <a:srgbClr val="596A78"/>
                          </a:solidFill>
                          <a:latin typeface="SF UI Display Light" panose="00000400000000000000" pitchFamily="2" charset="0"/>
                          <a:cs typeface="SF UI Display Light" panose="00000400000000000000" pitchFamily="2" charset="0"/>
                        </a:rPr>
                        <a:t>Yes</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tcPr>
                </a:tc>
                <a:tc>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True positive</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solidFill>
                      <a:schemeClr val="accent4"/>
                    </a:solidFill>
                  </a:tcPr>
                </a:tc>
                <a:tc>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False negative</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solidFill>
                      <a:schemeClr val="accent4"/>
                    </a:solidFill>
                  </a:tcPr>
                </a:tc>
                <a:extLst>
                  <a:ext uri="{0D108BD9-81ED-4DB2-BD59-A6C34878D82A}">
                    <a16:rowId xmlns:a16="http://schemas.microsoft.com/office/drawing/2014/main" val="3120456396"/>
                  </a:ext>
                </a:extLst>
              </a:tr>
              <a:tr h="457200">
                <a:tc vMerge="1">
                  <a:txBody>
                    <a:bodyPr/>
                    <a:lstStyle/>
                    <a:p>
                      <a:endParaRPr lang="en-US" dirty="0"/>
                    </a:p>
                  </a:txBody>
                  <a:tcPr>
                    <a:lnL w="28575" cap="flat" cmpd="sng" algn="ctr">
                      <a:solidFill>
                        <a:srgbClr val="596A78"/>
                      </a:solidFill>
                      <a:prstDash val="solid"/>
                      <a:round/>
                      <a:headEnd type="none" w="med" len="med"/>
                      <a:tailEnd type="none" w="med" len="med"/>
                    </a:lnL>
                    <a:lnR w="28575" cap="flat" cmpd="sng" algn="ctr">
                      <a:solidFill>
                        <a:srgbClr val="596A78"/>
                      </a:solidFill>
                      <a:prstDash val="solid"/>
                      <a:round/>
                      <a:headEnd type="none" w="med" len="med"/>
                      <a:tailEnd type="none" w="med" len="med"/>
                    </a:lnR>
                    <a:lnT w="28575" cap="flat" cmpd="sng" algn="ctr">
                      <a:solidFill>
                        <a:srgbClr val="596A78"/>
                      </a:solidFill>
                      <a:prstDash val="solid"/>
                      <a:round/>
                      <a:headEnd type="none" w="med" len="med"/>
                      <a:tailEnd type="none" w="med" len="med"/>
                    </a:lnT>
                    <a:lnB w="28575" cap="flat" cmpd="sng" algn="ctr">
                      <a:solidFill>
                        <a:srgbClr val="596A78"/>
                      </a:solidFill>
                      <a:prstDash val="solid"/>
                      <a:round/>
                      <a:headEnd type="none" w="med" len="med"/>
                      <a:tailEnd type="none" w="med" len="med"/>
                    </a:lnB>
                  </a:tcPr>
                </a:tc>
                <a:tc>
                  <a:txBody>
                    <a:bodyPr/>
                    <a:lstStyle/>
                    <a:p>
                      <a:pPr algn="r"/>
                      <a:r>
                        <a:rPr lang="en-US" sz="1800" b="1" dirty="0">
                          <a:solidFill>
                            <a:srgbClr val="596A78"/>
                          </a:solidFill>
                          <a:latin typeface="SF UI Display Light" panose="00000400000000000000" pitchFamily="2" charset="0"/>
                          <a:cs typeface="SF UI Display Light" panose="00000400000000000000" pitchFamily="2" charset="0"/>
                        </a:rPr>
                        <a:t>No</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tcPr>
                </a:tc>
                <a:tc>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False positive</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solidFill>
                      <a:schemeClr val="accent4"/>
                    </a:solidFill>
                  </a:tcPr>
                </a:tc>
                <a:tc>
                  <a:txBody>
                    <a:bodyPr/>
                    <a:lstStyle/>
                    <a:p>
                      <a:pPr algn="ctr"/>
                      <a:r>
                        <a:rPr lang="en-US" sz="1800" dirty="0">
                          <a:solidFill>
                            <a:srgbClr val="596A78"/>
                          </a:solidFill>
                          <a:latin typeface="SF UI Display Light" panose="00000400000000000000" pitchFamily="2" charset="0"/>
                          <a:cs typeface="SF UI Display Light" panose="00000400000000000000" pitchFamily="2" charset="0"/>
                        </a:rPr>
                        <a:t>True negative</a:t>
                      </a:r>
                    </a:p>
                  </a:txBody>
                  <a:tcPr anchor="ctr">
                    <a:lnL w="12700" cap="flat" cmpd="sng" algn="ctr">
                      <a:solidFill>
                        <a:srgbClr val="596A78"/>
                      </a:solidFill>
                      <a:prstDash val="solid"/>
                      <a:round/>
                      <a:headEnd type="none" w="med" len="med"/>
                      <a:tailEnd type="none" w="med" len="med"/>
                    </a:lnL>
                    <a:lnR w="12700" cap="flat" cmpd="sng" algn="ctr">
                      <a:solidFill>
                        <a:srgbClr val="596A78"/>
                      </a:solidFill>
                      <a:prstDash val="solid"/>
                      <a:round/>
                      <a:headEnd type="none" w="med" len="med"/>
                      <a:tailEnd type="none" w="med" len="med"/>
                    </a:lnR>
                    <a:lnT w="12700" cap="flat" cmpd="sng" algn="ctr">
                      <a:solidFill>
                        <a:srgbClr val="596A78"/>
                      </a:solidFill>
                      <a:prstDash val="solid"/>
                      <a:round/>
                      <a:headEnd type="none" w="med" len="med"/>
                      <a:tailEnd type="none" w="med" len="med"/>
                    </a:lnT>
                    <a:lnB w="12700" cap="flat" cmpd="sng" algn="ctr">
                      <a:solidFill>
                        <a:srgbClr val="596A78"/>
                      </a:solidFill>
                      <a:prstDash val="solid"/>
                      <a:round/>
                      <a:headEnd type="none" w="med" len="med"/>
                      <a:tailEnd type="none" w="med" len="med"/>
                    </a:lnB>
                    <a:solidFill>
                      <a:schemeClr val="accent4"/>
                    </a:solidFill>
                  </a:tcPr>
                </a:tc>
                <a:extLst>
                  <a:ext uri="{0D108BD9-81ED-4DB2-BD59-A6C34878D82A}">
                    <a16:rowId xmlns:a16="http://schemas.microsoft.com/office/drawing/2014/main" val="21795321"/>
                  </a:ext>
                </a:extLst>
              </a:tr>
            </a:tbl>
          </a:graphicData>
        </a:graphic>
      </p:graphicFrame>
      <p:sp>
        <p:nvSpPr>
          <p:cNvPr id="3" name="Slide Number Placeholder 2">
            <a:extLst>
              <a:ext uri="{FF2B5EF4-FFF2-40B4-BE49-F238E27FC236}">
                <a16:creationId xmlns:a16="http://schemas.microsoft.com/office/drawing/2014/main" id="{0105CE46-AA8C-418B-B0A0-24D66C0F530C}"/>
              </a:ext>
            </a:extLst>
          </p:cNvPr>
          <p:cNvSpPr>
            <a:spLocks noGrp="1"/>
          </p:cNvSpPr>
          <p:nvPr>
            <p:ph type="sldNum" sz="quarter" idx="11"/>
          </p:nvPr>
        </p:nvSpPr>
        <p:spPr/>
        <p:txBody>
          <a:bodyPr/>
          <a:lstStyle/>
          <a:p>
            <a:fld id="{856140A1-F6DA-4D17-B357-334EF68B1035}" type="slidenum">
              <a:rPr lang="en-US" smtClean="0"/>
              <a:pPr/>
              <a:t>9</a:t>
            </a:fld>
            <a:endParaRPr lang="en-US" dirty="0"/>
          </a:p>
        </p:txBody>
      </p:sp>
      <p:pic>
        <p:nvPicPr>
          <p:cNvPr id="2050" name="Picture 2" descr="ROC Curve Plot for a No Skill Classifier and a Logistic Regression Model">
            <a:extLst>
              <a:ext uri="{FF2B5EF4-FFF2-40B4-BE49-F238E27FC236}">
                <a16:creationId xmlns:a16="http://schemas.microsoft.com/office/drawing/2014/main" id="{94FC51D6-7C6D-962F-4700-2C9BD22622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3123" y="2983094"/>
            <a:ext cx="4267200" cy="320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0533175"/>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2012</TotalTime>
  <Words>1861</Words>
  <Application>Microsoft Macintosh PowerPoint</Application>
  <PresentationFormat>Widescreen</PresentationFormat>
  <Paragraphs>265</Paragraphs>
  <Slides>22</Slides>
  <Notes>16</Notes>
  <HiddenSlides>3</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Calibri</vt:lpstr>
      <vt:lpstr>Cambria</vt:lpstr>
      <vt:lpstr>Raleway</vt:lpstr>
      <vt:lpstr>SF UI Display</vt:lpstr>
      <vt:lpstr>SF UI Display ExtLt</vt:lpstr>
      <vt:lpstr>SF UI Display Light</vt:lpstr>
      <vt:lpstr>Wingdings</vt:lpstr>
      <vt:lpstr>1_Office Theme</vt:lpstr>
      <vt:lpstr>PowerPoint Presentation</vt:lpstr>
      <vt:lpstr>PowerPoint Presentation</vt:lpstr>
      <vt:lpstr>Residential Energy Consumption Survey (RECS)</vt:lpstr>
      <vt:lpstr>Temperature-related illness</vt:lpstr>
      <vt:lpstr>Predictive model</vt:lpstr>
      <vt:lpstr>Input variables</vt:lpstr>
      <vt:lpstr>Machine learning model building</vt:lpstr>
      <vt:lpstr>Machine learning model building contd.</vt:lpstr>
      <vt:lpstr>Machine learning model performance</vt:lpstr>
      <vt:lpstr>Machine learning model performance contd.</vt:lpstr>
      <vt:lpstr>Machine learning model performance contd.</vt:lpstr>
      <vt:lpstr>Summarize class imbalance handling</vt:lpstr>
      <vt:lpstr>Comparison of input features groups</vt:lpstr>
      <vt:lpstr>Results</vt:lpstr>
      <vt:lpstr>PowerPoint Presentation</vt:lpstr>
      <vt:lpstr>PowerPoint Presentation</vt:lpstr>
      <vt:lpstr>PowerPoint Presentation</vt:lpstr>
      <vt:lpstr>PowerPoint Presentation</vt:lpstr>
      <vt:lpstr>Discussion</vt:lpstr>
      <vt:lpstr>Limitations</vt:lpstr>
      <vt:lpstr>Specific questions</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Arfa Aijazi</dc:creator>
  <cp:lastModifiedBy>Arfa Aijazi</cp:lastModifiedBy>
  <cp:revision>7</cp:revision>
  <dcterms:created xsi:type="dcterms:W3CDTF">2021-10-25T17:03:54Z</dcterms:created>
  <dcterms:modified xsi:type="dcterms:W3CDTF">2024-02-11T04:51:37Z</dcterms:modified>
</cp:coreProperties>
</file>

<file path=docProps/thumbnail.jpeg>
</file>